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51" r:id="rId2"/>
    <p:sldId id="352" r:id="rId3"/>
    <p:sldId id="386" r:id="rId4"/>
    <p:sldId id="324" r:id="rId5"/>
    <p:sldId id="355" r:id="rId6"/>
    <p:sldId id="366" r:id="rId7"/>
    <p:sldId id="388" r:id="rId8"/>
    <p:sldId id="357" r:id="rId9"/>
    <p:sldId id="263" r:id="rId10"/>
    <p:sldId id="312" r:id="rId11"/>
    <p:sldId id="264" r:id="rId12"/>
    <p:sldId id="358" r:id="rId13"/>
    <p:sldId id="359" r:id="rId14"/>
    <p:sldId id="360" r:id="rId15"/>
    <p:sldId id="361" r:id="rId16"/>
    <p:sldId id="389" r:id="rId17"/>
    <p:sldId id="317" r:id="rId18"/>
    <p:sldId id="350" r:id="rId19"/>
    <p:sldId id="390" r:id="rId20"/>
    <p:sldId id="380" r:id="rId21"/>
    <p:sldId id="256" r:id="rId22"/>
    <p:sldId id="257" r:id="rId23"/>
    <p:sldId id="327" r:id="rId24"/>
    <p:sldId id="328" r:id="rId25"/>
    <p:sldId id="329" r:id="rId26"/>
    <p:sldId id="280" r:id="rId27"/>
    <p:sldId id="267" r:id="rId28"/>
    <p:sldId id="281" r:id="rId29"/>
    <p:sldId id="381" r:id="rId30"/>
    <p:sldId id="383" r:id="rId31"/>
    <p:sldId id="379" r:id="rId32"/>
    <p:sldId id="391" r:id="rId33"/>
    <p:sldId id="392" r:id="rId34"/>
    <p:sldId id="345" r:id="rId35"/>
    <p:sldId id="367" r:id="rId36"/>
    <p:sldId id="316"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7"/>
    <a:srgbClr val="0000FF"/>
    <a:srgbClr val="269626"/>
    <a:srgbClr val="69D969"/>
    <a:srgbClr val="33CC33"/>
    <a:srgbClr val="E5FDDB"/>
    <a:srgbClr val="CCFFCC"/>
    <a:srgbClr val="B86B32"/>
    <a:srgbClr val="FFFF99"/>
    <a:srgbClr val="BAFA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909" autoAdjust="0"/>
    <p:restoredTop sz="94660"/>
  </p:normalViewPr>
  <p:slideViewPr>
    <p:cSldViewPr snapToGrid="0">
      <p:cViewPr varScale="1">
        <p:scale>
          <a:sx n="127" d="100"/>
          <a:sy n="127" d="100"/>
        </p:scale>
        <p:origin x="192" y="20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a:solidFill>
                <a:schemeClr val="tx1"/>
              </a:solidFill>
            </a:ln>
          </c:spPr>
          <c:explosion val="1"/>
          <c:dPt>
            <c:idx val="0"/>
            <c:bubble3D val="0"/>
            <c:spPr>
              <a:solidFill>
                <a:srgbClr val="FE9402"/>
              </a:solidFill>
              <a:ln w="19050">
                <a:solidFill>
                  <a:schemeClr val="tx1"/>
                </a:solidFill>
              </a:ln>
              <a:effectLst/>
            </c:spPr>
            <c:extLst>
              <c:ext xmlns:c16="http://schemas.microsoft.com/office/drawing/2014/chart" uri="{C3380CC4-5D6E-409C-BE32-E72D297353CC}">
                <c16:uniqueId val="{00000005-DFAC-8649-896B-111CA55E131D}"/>
              </c:ext>
            </c:extLst>
          </c:dPt>
          <c:dPt>
            <c:idx val="1"/>
            <c:bubble3D val="0"/>
            <c:spPr>
              <a:solidFill>
                <a:srgbClr val="1FBA02"/>
              </a:solidFill>
              <a:ln w="19050">
                <a:solidFill>
                  <a:schemeClr val="tx1"/>
                </a:solidFill>
              </a:ln>
              <a:effectLst/>
            </c:spPr>
            <c:extLst>
              <c:ext xmlns:c16="http://schemas.microsoft.com/office/drawing/2014/chart" uri="{C3380CC4-5D6E-409C-BE32-E72D297353CC}">
                <c16:uniqueId val="{00000004-DFAC-8649-896B-111CA55E131D}"/>
              </c:ext>
            </c:extLst>
          </c:dPt>
          <c:dPt>
            <c:idx val="2"/>
            <c:bubble3D val="0"/>
            <c:spPr>
              <a:solidFill>
                <a:srgbClr val="ED220D"/>
              </a:solidFill>
              <a:ln w="19050">
                <a:solidFill>
                  <a:schemeClr val="tx1"/>
                </a:solidFill>
              </a:ln>
              <a:effectLst/>
            </c:spPr>
            <c:extLst>
              <c:ext xmlns:c16="http://schemas.microsoft.com/office/drawing/2014/chart" uri="{C3380CC4-5D6E-409C-BE32-E72D297353CC}">
                <c16:uniqueId val="{00000003-DFAC-8649-896B-111CA55E131D}"/>
              </c:ext>
            </c:extLst>
          </c:dPt>
          <c:dPt>
            <c:idx val="3"/>
            <c:bubble3D val="0"/>
            <c:spPr>
              <a:solidFill>
                <a:srgbClr val="0096FD"/>
              </a:solidFill>
              <a:ln w="19050">
                <a:solidFill>
                  <a:schemeClr val="tx1"/>
                </a:solidFill>
              </a:ln>
              <a:effectLst/>
            </c:spPr>
            <c:extLst>
              <c:ext xmlns:c16="http://schemas.microsoft.com/office/drawing/2014/chart" uri="{C3380CC4-5D6E-409C-BE32-E72D297353CC}">
                <c16:uniqueId val="{00000002-DFAC-8649-896B-111CA55E131D}"/>
              </c:ext>
            </c:extLst>
          </c:dPt>
          <c:dPt>
            <c:idx val="4"/>
            <c:bubble3D val="0"/>
            <c:spPr>
              <a:solidFill>
                <a:srgbClr val="D783FF"/>
              </a:solidFill>
              <a:ln w="19050">
                <a:solidFill>
                  <a:schemeClr val="tx1"/>
                </a:solidFill>
              </a:ln>
              <a:effectLst/>
            </c:spPr>
            <c:extLst>
              <c:ext xmlns:c16="http://schemas.microsoft.com/office/drawing/2014/chart" uri="{C3380CC4-5D6E-409C-BE32-E72D297353CC}">
                <c16:uniqueId val="{00000007-DFAC-8649-896B-111CA55E131D}"/>
              </c:ext>
            </c:extLst>
          </c:dPt>
          <c:dPt>
            <c:idx val="5"/>
            <c:bubble3D val="0"/>
            <c:spPr>
              <a:solidFill>
                <a:srgbClr val="FFFFFF"/>
              </a:solidFill>
              <a:ln w="19050">
                <a:solidFill>
                  <a:schemeClr val="tx1"/>
                </a:solidFill>
              </a:ln>
              <a:effectLst/>
            </c:spPr>
            <c:extLst>
              <c:ext xmlns:c16="http://schemas.microsoft.com/office/drawing/2014/chart" uri="{C3380CC4-5D6E-409C-BE32-E72D297353CC}">
                <c16:uniqueId val="{00000006-DFAC-8649-896B-111CA55E131D}"/>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EPI</c:v>
                </c:pt>
                <c:pt idx="1">
                  <c:v>EN</c:v>
                </c:pt>
                <c:pt idx="2">
                  <c:v>ML</c:v>
                </c:pt>
                <c:pt idx="3">
                  <c:v>TAP</c:v>
                </c:pt>
                <c:pt idx="4">
                  <c:v>PMC</c:v>
                </c:pt>
                <c:pt idx="5">
                  <c:v>CV</c:v>
                </c:pt>
              </c:strCache>
            </c:strRef>
          </c:cat>
          <c:val>
            <c:numRef>
              <c:f>Sheet1!$B$2:$B$7</c:f>
              <c:numCache>
                <c:formatCode>0.0%</c:formatCode>
                <c:ptCount val="6"/>
                <c:pt idx="0">
                  <c:v>0.13900000000000001</c:v>
                </c:pt>
                <c:pt idx="1">
                  <c:v>0.22700000000000001</c:v>
                </c:pt>
                <c:pt idx="2">
                  <c:v>0.182</c:v>
                </c:pt>
                <c:pt idx="3">
                  <c:v>0.318</c:v>
                </c:pt>
                <c:pt idx="4">
                  <c:v>1.0999999999999999E-2</c:v>
                </c:pt>
                <c:pt idx="5">
                  <c:v>0.123</c:v>
                </c:pt>
              </c:numCache>
            </c:numRef>
          </c:val>
          <c:extLst>
            <c:ext xmlns:c16="http://schemas.microsoft.com/office/drawing/2014/chart" uri="{C3380CC4-5D6E-409C-BE32-E72D297353CC}">
              <c16:uniqueId val="{00000000-DFAC-8649-896B-111CA55E13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cmpd="thinThick">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DF8347C-7E3C-4B6A-BEC2-4C65DEE11C0E}" type="datetimeFigureOut">
              <a:rPr lang="en-US" smtClean="0"/>
              <a:t>10/16/23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A11A3DE-79C1-4BCB-A747-8A4A514D0750}" type="slidenum">
              <a:rPr lang="en-US" smtClean="0"/>
              <a:t>‹#›</a:t>
            </a:fld>
            <a:endParaRPr lang="en-US" dirty="0"/>
          </a:p>
        </p:txBody>
      </p:sp>
    </p:spTree>
    <p:extLst>
      <p:ext uri="{BB962C8B-B14F-4D97-AF65-F5344CB8AC3E}">
        <p14:creationId xmlns:p14="http://schemas.microsoft.com/office/powerpoint/2010/main" val="672537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Made us start to think outside of the developmental box – into the physiology of redox.  Just what would be happening here?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Anthers are a big sink… encased in a whorl of non photosynthetic leaves… we reasoned there is high metabolic demand and that ... O2 would be depleted in the airspace between the tassel and the first leaf of the whorl surrounding the tassel.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we obtained an</a:t>
            </a:r>
            <a:r>
              <a:rPr lang="en-US" sz="1200" kern="1200" baseline="0" dirty="0">
                <a:solidFill>
                  <a:schemeClr val="tx1"/>
                </a:solidFill>
                <a:latin typeface="+mn-lt"/>
                <a:ea typeface="+mn-ea"/>
                <a:cs typeface="+mn-cs"/>
              </a:rPr>
              <a:t> o</a:t>
            </a:r>
            <a:r>
              <a:rPr lang="en-US" sz="1200" kern="1200" dirty="0">
                <a:solidFill>
                  <a:schemeClr val="tx1"/>
                </a:solidFill>
                <a:latin typeface="+mn-lt"/>
                <a:ea typeface="+mn-ea"/>
                <a:cs typeface="+mn-cs"/>
              </a:rPr>
              <a:t>xygen probe</a:t>
            </a:r>
            <a:r>
              <a:rPr lang="en-US" sz="1200" kern="1200" baseline="0" dirty="0">
                <a:solidFill>
                  <a:schemeClr val="tx1"/>
                </a:solidFill>
                <a:latin typeface="+mn-lt"/>
                <a:ea typeface="+mn-ea"/>
                <a:cs typeface="+mn-cs"/>
              </a:rPr>
              <a:t> borne in a needle that we could position into the whorl alongside the developing tassel</a:t>
            </a:r>
            <a:r>
              <a:rPr lang="en-US" sz="1200" kern="1200" dirty="0">
                <a:solidFill>
                  <a:schemeClr val="tx1"/>
                </a:solidFill>
                <a:latin typeface="+mn-lt"/>
                <a:ea typeface="+mn-ea"/>
                <a:cs typeface="+mn-cs"/>
              </a:rPr>
              <a:t> … as</a:t>
            </a:r>
            <a:r>
              <a:rPr lang="en-US" sz="1200" kern="1200" baseline="0" dirty="0">
                <a:solidFill>
                  <a:schemeClr val="tx1"/>
                </a:solidFill>
                <a:latin typeface="+mn-lt"/>
                <a:ea typeface="+mn-ea"/>
                <a:cs typeface="+mn-cs"/>
              </a:rPr>
              <a:t> you go down from ambient air it decreases until its only 1.4 % at the tassel.   </a:t>
            </a:r>
            <a:r>
              <a:rPr lang="en-US" sz="1200" kern="1200" dirty="0">
                <a:solidFill>
                  <a:schemeClr val="tx1"/>
                </a:solidFill>
                <a:latin typeface="+mn-lt"/>
                <a:ea typeface="+mn-ea"/>
                <a:cs typeface="+mn-cs"/>
              </a:rPr>
              <a:t>Condition is transient during AR fate specification period, later O2</a:t>
            </a:r>
            <a:r>
              <a:rPr lang="en-US" sz="1200" kern="1200" baseline="0" dirty="0">
                <a:solidFill>
                  <a:schemeClr val="tx1"/>
                </a:solidFill>
                <a:latin typeface="+mn-lt"/>
                <a:ea typeface="+mn-ea"/>
                <a:cs typeface="+mn-cs"/>
              </a:rPr>
              <a:t> was 5%</a:t>
            </a:r>
            <a:endParaRPr lang="en-US" sz="1200" kern="1200" dirty="0">
              <a:solidFill>
                <a:schemeClr val="tx1"/>
              </a:solidFill>
              <a:latin typeface="+mn-lt"/>
              <a:ea typeface="+mn-ea"/>
              <a:cs typeface="+mn-cs"/>
            </a:endParaRPr>
          </a:p>
          <a:p>
            <a:endParaRPr lang="en-US" dirty="0"/>
          </a:p>
          <a:p>
            <a:r>
              <a:rPr lang="en-US" dirty="0"/>
              <a:t>What else exists</a:t>
            </a:r>
            <a:r>
              <a:rPr lang="en-US" baseline="0" dirty="0"/>
              <a:t> in hypoxic state?  Isn’t that bad for the cells? </a:t>
            </a:r>
            <a:r>
              <a:rPr lang="en-US" dirty="0"/>
              <a:t>Stem</a:t>
            </a:r>
            <a:r>
              <a:rPr lang="en-US" baseline="0" dirty="0"/>
              <a:t> cell niches in animals are hypoxic… allows them to proliferate more and keep them pluripotent while O2 seems to effect differentiation. Roots this is true too (H2O2)</a:t>
            </a:r>
            <a:endParaRPr lang="en-US" dirty="0"/>
          </a:p>
        </p:txBody>
      </p:sp>
      <p:sp>
        <p:nvSpPr>
          <p:cNvPr id="4" name="Slide Number Placeholder 3"/>
          <p:cNvSpPr>
            <a:spLocks noGrp="1"/>
          </p:cNvSpPr>
          <p:nvPr>
            <p:ph type="sldNum" sz="quarter" idx="10"/>
          </p:nvPr>
        </p:nvSpPr>
        <p:spPr/>
        <p:txBody>
          <a:bodyPr/>
          <a:lstStyle/>
          <a:p>
            <a:fld id="{147A7049-A9E5-074A-BDD4-97F1E4837D50}" type="slidenum">
              <a:rPr lang="en-US" smtClean="0"/>
              <a:pPr/>
              <a:t>11</a:t>
            </a:fld>
            <a:endParaRPr lang="en-US" dirty="0"/>
          </a:p>
        </p:txBody>
      </p:sp>
    </p:spTree>
    <p:extLst>
      <p:ext uri="{BB962C8B-B14F-4D97-AF65-F5344CB8AC3E}">
        <p14:creationId xmlns:p14="http://schemas.microsoft.com/office/powerpoint/2010/main" val="120970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p>
          <a:p>
            <a:endParaRPr lang="en-US" baseline="0" dirty="0"/>
          </a:p>
          <a:p>
            <a:r>
              <a:rPr lang="en-US" baseline="0" dirty="0"/>
              <a:t>As for the 24-mers, we proposed that the binding partner of 24-phasiRNAs is AGO18. This is based on the expression pattern that</a:t>
            </a:r>
          </a:p>
        </p:txBody>
      </p:sp>
      <p:sp>
        <p:nvSpPr>
          <p:cNvPr id="4" name="Slide Number Placeholder 3"/>
          <p:cNvSpPr>
            <a:spLocks noGrp="1"/>
          </p:cNvSpPr>
          <p:nvPr>
            <p:ph type="sldNum" sz="quarter" idx="10"/>
          </p:nvPr>
        </p:nvSpPr>
        <p:spPr/>
        <p:txBody>
          <a:bodyPr/>
          <a:lstStyle/>
          <a:p>
            <a:fld id="{BA4C9AC2-9B61-8346-81D0-76C2249A4B43}" type="slidenum">
              <a:rPr lang="en-US" smtClean="0"/>
              <a:pPr/>
              <a:t>18</a:t>
            </a:fld>
            <a:endParaRPr lang="en-US" dirty="0"/>
          </a:p>
        </p:txBody>
      </p:sp>
    </p:spTree>
    <p:extLst>
      <p:ext uri="{BB962C8B-B14F-4D97-AF65-F5344CB8AC3E}">
        <p14:creationId xmlns:p14="http://schemas.microsoft.com/office/powerpoint/2010/main" val="88111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p>
          <a:p>
            <a:endParaRPr lang="en-US" baseline="0" dirty="0"/>
          </a:p>
          <a:p>
            <a:r>
              <a:rPr lang="en-US" baseline="0" dirty="0"/>
              <a:t>As for the 24-mers, we proposed that the binding partner of 24-phasiRNAs is AGO18. This is based on the expression pattern that</a:t>
            </a:r>
          </a:p>
        </p:txBody>
      </p:sp>
      <p:sp>
        <p:nvSpPr>
          <p:cNvPr id="4" name="Slide Number Placeholder 3"/>
          <p:cNvSpPr>
            <a:spLocks noGrp="1"/>
          </p:cNvSpPr>
          <p:nvPr>
            <p:ph type="sldNum" sz="quarter" idx="10"/>
          </p:nvPr>
        </p:nvSpPr>
        <p:spPr/>
        <p:txBody>
          <a:bodyPr/>
          <a:lstStyle/>
          <a:p>
            <a:fld id="{BA4C9AC2-9B61-8346-81D0-76C2249A4B43}" type="slidenum">
              <a:rPr lang="en-US" smtClean="0"/>
              <a:pPr/>
              <a:t>32</a:t>
            </a:fld>
            <a:endParaRPr lang="en-US" dirty="0"/>
          </a:p>
        </p:txBody>
      </p:sp>
    </p:spTree>
    <p:extLst>
      <p:ext uri="{BB962C8B-B14F-4D97-AF65-F5344CB8AC3E}">
        <p14:creationId xmlns:p14="http://schemas.microsoft.com/office/powerpoint/2010/main" val="253834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2801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336146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379253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129074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326867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116553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408291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48555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80128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105467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A5CD0-07E6-43DB-A9E3-1034B65C11DA}" type="datetimeFigureOut">
              <a:rPr lang="en-US" smtClean="0"/>
              <a:t>10/16/23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26FE66-D1D4-4509-817D-7B64E42527B0}" type="slidenum">
              <a:rPr lang="en-US" smtClean="0"/>
              <a:t>‹#›</a:t>
            </a:fld>
            <a:endParaRPr lang="en-US" dirty="0"/>
          </a:p>
        </p:txBody>
      </p:sp>
    </p:spTree>
    <p:extLst>
      <p:ext uri="{BB962C8B-B14F-4D97-AF65-F5344CB8AC3E}">
        <p14:creationId xmlns:p14="http://schemas.microsoft.com/office/powerpoint/2010/main" val="253661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65000">
              <a:srgbClr val="CCFFCC"/>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A5CD0-07E6-43DB-A9E3-1034B65C11DA}" type="datetimeFigureOut">
              <a:rPr lang="en-US" smtClean="0"/>
              <a:t>10/16/23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6FE66-D1D4-4509-817D-7B64E42527B0}" type="slidenum">
              <a:rPr lang="en-US" smtClean="0"/>
              <a:t>‹#›</a:t>
            </a:fld>
            <a:endParaRPr lang="en-US" dirty="0"/>
          </a:p>
        </p:txBody>
      </p:sp>
    </p:spTree>
    <p:extLst>
      <p:ext uri="{BB962C8B-B14F-4D97-AF65-F5344CB8AC3E}">
        <p14:creationId xmlns:p14="http://schemas.microsoft.com/office/powerpoint/2010/main" val="3746469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48.tif"/><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tif"/><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D144-9E0B-BA7A-8932-696A36AA488C}"/>
              </a:ext>
            </a:extLst>
          </p:cNvPr>
          <p:cNvSpPr>
            <a:spLocks noGrp="1"/>
          </p:cNvSpPr>
          <p:nvPr>
            <p:ph type="title"/>
          </p:nvPr>
        </p:nvSpPr>
        <p:spPr>
          <a:xfrm>
            <a:off x="171450" y="1530756"/>
            <a:ext cx="10515600" cy="1325563"/>
          </a:xfrm>
        </p:spPr>
        <p:txBody>
          <a:bodyPr/>
          <a:lstStyle/>
          <a:p>
            <a:r>
              <a:rPr lang="en-US" dirty="0"/>
              <a:t> </a:t>
            </a:r>
          </a:p>
        </p:txBody>
      </p:sp>
      <p:pic>
        <p:nvPicPr>
          <p:cNvPr id="23" name="Picture 22">
            <a:extLst>
              <a:ext uri="{FF2B5EF4-FFF2-40B4-BE49-F238E27FC236}">
                <a16:creationId xmlns:a16="http://schemas.microsoft.com/office/drawing/2014/main" id="{2A7D361D-3176-97D7-7B16-942E658BB5E6}"/>
              </a:ext>
            </a:extLst>
          </p:cNvPr>
          <p:cNvPicPr>
            <a:picLocks noChangeAspect="1"/>
          </p:cNvPicPr>
          <p:nvPr/>
        </p:nvPicPr>
        <p:blipFill>
          <a:blip r:embed="rId2"/>
          <a:stretch>
            <a:fillRect/>
          </a:stretch>
        </p:blipFill>
        <p:spPr>
          <a:xfrm>
            <a:off x="8497737" y="3638958"/>
            <a:ext cx="1989288" cy="1869533"/>
          </a:xfrm>
          <a:prstGeom prst="rect">
            <a:avLst/>
          </a:prstGeom>
          <a:ln w="28575">
            <a:solidFill>
              <a:srgbClr val="FF0000"/>
            </a:solidFill>
          </a:ln>
        </p:spPr>
      </p:pic>
      <p:sp>
        <p:nvSpPr>
          <p:cNvPr id="8" name="Content Placeholder 7">
            <a:extLst>
              <a:ext uri="{FF2B5EF4-FFF2-40B4-BE49-F238E27FC236}">
                <a16:creationId xmlns:a16="http://schemas.microsoft.com/office/drawing/2014/main" id="{9B6A82AB-8E14-BB94-77EC-C7C5AD1DA021}"/>
              </a:ext>
            </a:extLst>
          </p:cNvPr>
          <p:cNvSpPr>
            <a:spLocks noGrp="1"/>
          </p:cNvSpPr>
          <p:nvPr>
            <p:ph idx="1"/>
          </p:nvPr>
        </p:nvSpPr>
        <p:spPr>
          <a:xfrm>
            <a:off x="4714875" y="3609201"/>
            <a:ext cx="4324350" cy="2304508"/>
          </a:xfrm>
        </p:spPr>
        <p:txBody>
          <a:bodyPr/>
          <a:lstStyle/>
          <a:p>
            <a:pPr marL="0" indent="0">
              <a:buNone/>
            </a:pPr>
            <a:r>
              <a:rPr lang="en-US" dirty="0"/>
              <a:t>Virginia Walbot</a:t>
            </a:r>
          </a:p>
          <a:p>
            <a:pPr marL="0" indent="0">
              <a:buNone/>
            </a:pPr>
            <a:r>
              <a:rPr lang="en-US" dirty="0"/>
              <a:t>Biology Department</a:t>
            </a:r>
          </a:p>
          <a:p>
            <a:pPr marL="0" indent="0">
              <a:buNone/>
            </a:pPr>
            <a:r>
              <a:rPr lang="en-US" dirty="0"/>
              <a:t>Stanford University</a:t>
            </a:r>
          </a:p>
          <a:p>
            <a:pPr marL="0" indent="0">
              <a:buNone/>
            </a:pPr>
            <a:r>
              <a:rPr lang="en-US" dirty="0"/>
              <a:t>walbot@stanford.edu</a:t>
            </a:r>
          </a:p>
        </p:txBody>
      </p:sp>
      <p:sp>
        <p:nvSpPr>
          <p:cNvPr id="9" name="Content Placeholder 7">
            <a:extLst>
              <a:ext uri="{FF2B5EF4-FFF2-40B4-BE49-F238E27FC236}">
                <a16:creationId xmlns:a16="http://schemas.microsoft.com/office/drawing/2014/main" id="{642D784F-CBF1-1BBC-0820-4D381F5171CF}"/>
              </a:ext>
            </a:extLst>
          </p:cNvPr>
          <p:cNvSpPr txBox="1">
            <a:spLocks/>
          </p:cNvSpPr>
          <p:nvPr/>
        </p:nvSpPr>
        <p:spPr>
          <a:xfrm>
            <a:off x="771525" y="1843359"/>
            <a:ext cx="9315450" cy="14237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t>Maize anthers</a:t>
            </a:r>
          </a:p>
          <a:p>
            <a:pPr marL="0" indent="0">
              <a:buFont typeface="Arial" panose="020B0604020202020204" pitchFamily="34" charset="0"/>
              <a:buNone/>
            </a:pPr>
            <a:endParaRPr lang="en-US" sz="4400" dirty="0"/>
          </a:p>
        </p:txBody>
      </p:sp>
      <p:pic>
        <p:nvPicPr>
          <p:cNvPr id="10" name="Picture 15">
            <a:extLst>
              <a:ext uri="{FF2B5EF4-FFF2-40B4-BE49-F238E27FC236}">
                <a16:creationId xmlns:a16="http://schemas.microsoft.com/office/drawing/2014/main" id="{1FEF0A59-4827-F914-E5AD-553E7F135037}"/>
              </a:ext>
            </a:extLst>
          </p:cNvPr>
          <p:cNvPicPr>
            <a:picLocks noChangeAspect="1" noChangeArrowheads="1"/>
          </p:cNvPicPr>
          <p:nvPr/>
        </p:nvPicPr>
        <p:blipFill>
          <a:blip r:embed="rId3" cstate="print"/>
          <a:srcRect l="7527" t="14333" r="8603" b="3583"/>
          <a:stretch>
            <a:fillRect/>
          </a:stretch>
        </p:blipFill>
        <p:spPr bwMode="auto">
          <a:xfrm>
            <a:off x="4623924" y="110605"/>
            <a:ext cx="5939301" cy="3474411"/>
          </a:xfrm>
          <a:prstGeom prst="rect">
            <a:avLst/>
          </a:prstGeom>
          <a:ln>
            <a:noFill/>
          </a:ln>
          <a:effectLst>
            <a:softEdge rad="112500"/>
          </a:effectLst>
        </p:spPr>
      </p:pic>
    </p:spTree>
    <p:extLst>
      <p:ext uri="{BB962C8B-B14F-4D97-AF65-F5344CB8AC3E}">
        <p14:creationId xmlns:p14="http://schemas.microsoft.com/office/powerpoint/2010/main" val="15993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05358"/>
          </a:xfrm>
          <a:solidFill>
            <a:srgbClr val="CCFFCC"/>
          </a:solidFill>
        </p:spPr>
        <p:txBody>
          <a:bodyPr>
            <a:normAutofit fontScale="90000"/>
          </a:bodyPr>
          <a:lstStyle/>
          <a:p>
            <a:pPr>
              <a:lnSpc>
                <a:spcPct val="100000"/>
              </a:lnSpc>
            </a:pPr>
            <a:r>
              <a:rPr lang="en-US" sz="2200" dirty="0">
                <a:latin typeface="Arial" panose="020B0604020202020204" pitchFamily="34" charset="0"/>
                <a:cs typeface="Arial" panose="020B0604020202020204" pitchFamily="34" charset="0"/>
              </a:rPr>
              <a:t> </a:t>
            </a:r>
            <a:br>
              <a:rPr lang="en-US" sz="2200" dirty="0">
                <a:latin typeface="Arial" panose="020B0604020202020204" pitchFamily="34" charset="0"/>
                <a:cs typeface="Arial" panose="020B0604020202020204" pitchFamily="34" charset="0"/>
              </a:rPr>
            </a:br>
            <a:r>
              <a:rPr lang="en-US" sz="2700" dirty="0">
                <a:solidFill>
                  <a:srgbClr val="FF0000"/>
                </a:solidFill>
                <a:latin typeface="Arial" panose="020B0604020202020204" pitchFamily="34" charset="0"/>
                <a:cs typeface="Arial" panose="020B0604020202020204" pitchFamily="34" charset="0"/>
              </a:rPr>
              <a:t>Trojan horse proof                        </a:t>
            </a:r>
            <a:r>
              <a:rPr lang="en-US" sz="2200" dirty="0">
                <a:solidFill>
                  <a:srgbClr val="FF0000"/>
                </a:solidFill>
                <a:latin typeface="Arial" panose="020B0604020202020204" pitchFamily="34" charset="0"/>
                <a:cs typeface="Arial" panose="020B0604020202020204" pitchFamily="34" charset="0"/>
              </a:rPr>
              <a:t>	</a:t>
            </a:r>
            <a:r>
              <a:rPr lang="en-US" sz="2700" i="1" dirty="0">
                <a:latin typeface="Arial" panose="020B0604020202020204" pitchFamily="34" charset="0"/>
                <a:cs typeface="Arial" panose="020B0604020202020204" pitchFamily="34" charset="0"/>
              </a:rPr>
              <a:t>Ustilago maydis </a:t>
            </a:r>
            <a:r>
              <a:rPr lang="en-US" sz="2700" dirty="0">
                <a:latin typeface="Arial" panose="020B0604020202020204" pitchFamily="34" charset="0"/>
                <a:cs typeface="Arial" panose="020B0604020202020204" pitchFamily="34" charset="0"/>
              </a:rPr>
              <a:t>secreting MAC1 cause mutant </a:t>
            </a:r>
            <a:r>
              <a:rPr lang="en-US" sz="2700" i="1" dirty="0">
                <a:latin typeface="Arial" panose="020B0604020202020204" pitchFamily="34" charset="0"/>
                <a:cs typeface="Arial" panose="020B0604020202020204" pitchFamily="34" charset="0"/>
              </a:rPr>
              <a:t>mac1</a:t>
            </a:r>
            <a:r>
              <a:rPr lang="en-US" sz="2700" dirty="0">
                <a:latin typeface="Arial" panose="020B0604020202020204" pitchFamily="34" charset="0"/>
                <a:cs typeface="Arial" panose="020B0604020202020204" pitchFamily="34" charset="0"/>
              </a:rPr>
              <a:t> 						L2 cells to divide periclinally.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0322326"/>
              </p:ext>
            </p:extLst>
          </p:nvPr>
        </p:nvGraphicFramePr>
        <p:xfrm>
          <a:off x="4724400" y="1124534"/>
          <a:ext cx="6518829" cy="5385803"/>
        </p:xfrm>
        <a:graphic>
          <a:graphicData uri="http://schemas.openxmlformats.org/drawingml/2006/table">
            <a:tbl>
              <a:tblPr firstRow="1" firstCol="1" bandRow="1">
                <a:tableStyleId>{5C22544A-7EE6-4342-B048-85BDC9FD1C3A}</a:tableStyleId>
              </a:tblPr>
              <a:tblGrid>
                <a:gridCol w="6518829">
                  <a:extLst>
                    <a:ext uri="{9D8B030D-6E8A-4147-A177-3AD203B41FA5}">
                      <a16:colId xmlns:a16="http://schemas.microsoft.com/office/drawing/2014/main" val="20000"/>
                    </a:ext>
                  </a:extLst>
                </a:gridCol>
              </a:tblGrid>
              <a:tr h="5385803">
                <a:tc>
                  <a:txBody>
                    <a:bodyPr/>
                    <a:lstStyle/>
                    <a:p>
                      <a:pPr marL="0" marR="0" algn="ctr">
                        <a:spcBef>
                          <a:spcPts val="1200"/>
                        </a:spcBef>
                        <a:spcAft>
                          <a:spcPts val="0"/>
                        </a:spcAft>
                      </a:pPr>
                      <a:endParaRPr lang="en-US" sz="1200" kern="1400" dirty="0">
                        <a:effectLst/>
                        <a:latin typeface="Times New Roman" panose="02020603050405020304" pitchFamily="18" charset="0"/>
                        <a:ea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0"/>
                  </a:ext>
                </a:extLst>
              </a:tr>
            </a:tbl>
          </a:graphicData>
        </a:graphic>
      </p:graphicFrame>
      <p:pic>
        <p:nvPicPr>
          <p:cNvPr id="3073" name="Picture 1" descr="Fig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55" y="1241138"/>
            <a:ext cx="10102098" cy="50348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65EED-D09E-6B5A-D041-BBF9D6F7BA03}"/>
              </a:ext>
            </a:extLst>
          </p:cNvPr>
          <p:cNvPicPr>
            <a:picLocks noChangeAspect="1"/>
          </p:cNvPicPr>
          <p:nvPr/>
        </p:nvPicPr>
        <p:blipFill>
          <a:blip r:embed="rId3"/>
          <a:stretch>
            <a:fillRect/>
          </a:stretch>
        </p:blipFill>
        <p:spPr>
          <a:xfrm>
            <a:off x="582818" y="4336923"/>
            <a:ext cx="1457326" cy="2055679"/>
          </a:xfrm>
          <a:prstGeom prst="rect">
            <a:avLst/>
          </a:prstGeom>
        </p:spPr>
      </p:pic>
      <p:sp>
        <p:nvSpPr>
          <p:cNvPr id="6" name="Rectangle 5">
            <a:extLst>
              <a:ext uri="{FF2B5EF4-FFF2-40B4-BE49-F238E27FC236}">
                <a16:creationId xmlns:a16="http://schemas.microsoft.com/office/drawing/2014/main" id="{0A3FDB57-4B94-C84A-1394-7CD325204B11}"/>
              </a:ext>
            </a:extLst>
          </p:cNvPr>
          <p:cNvSpPr/>
          <p:nvPr/>
        </p:nvSpPr>
        <p:spPr>
          <a:xfrm>
            <a:off x="557048" y="6334124"/>
            <a:ext cx="1457326" cy="3524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Skibbe </a:t>
            </a:r>
            <a:r>
              <a:rPr lang="en-US" i="1" dirty="0">
                <a:solidFill>
                  <a:schemeClr val="tx1"/>
                </a:solidFill>
              </a:rPr>
              <a:t>et al</a:t>
            </a:r>
            <a:r>
              <a:rPr lang="en-US" dirty="0">
                <a:solidFill>
                  <a:schemeClr val="tx1"/>
                </a:solidFill>
              </a:rPr>
              <a:t>.</a:t>
            </a:r>
          </a:p>
        </p:txBody>
      </p:sp>
      <p:sp>
        <p:nvSpPr>
          <p:cNvPr id="7" name="Rectangle 6">
            <a:extLst>
              <a:ext uri="{FF2B5EF4-FFF2-40B4-BE49-F238E27FC236}">
                <a16:creationId xmlns:a16="http://schemas.microsoft.com/office/drawing/2014/main" id="{EB074567-6F9E-822A-1721-597C2063D105}"/>
              </a:ext>
            </a:extLst>
          </p:cNvPr>
          <p:cNvSpPr/>
          <p:nvPr/>
        </p:nvSpPr>
        <p:spPr>
          <a:xfrm>
            <a:off x="9486900" y="972958"/>
            <a:ext cx="2409825" cy="53636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van der Linde </a:t>
            </a:r>
            <a:r>
              <a:rPr lang="en-US" sz="2000" i="1" dirty="0">
                <a:solidFill>
                  <a:schemeClr val="tx1"/>
                </a:solidFill>
                <a:latin typeface="Arial" panose="020B0604020202020204" pitchFamily="34" charset="0"/>
                <a:cs typeface="Arial" panose="020B0604020202020204" pitchFamily="34" charset="0"/>
              </a:rPr>
              <a:t>et al</a:t>
            </a:r>
            <a:r>
              <a:rPr lang="en-US" sz="2000" dirty="0">
                <a:solidFill>
                  <a:schemeClr val="tx1"/>
                </a:solidFill>
                <a:latin typeface="Arial" panose="020B0604020202020204" pitchFamily="34" charset="0"/>
                <a:cs typeface="Arial" panose="020B0604020202020204" pitchFamily="34" charset="0"/>
              </a:rPr>
              <a:t>.  2018. Plant Cell  </a:t>
            </a:r>
            <a:r>
              <a:rPr lang="en-US" sz="2000" i="1" dirty="0">
                <a:latin typeface="Arial" panose="020B0604020202020204" pitchFamily="34" charset="0"/>
                <a:cs typeface="Arial" panose="020B0604020202020204" pitchFamily="34" charset="0"/>
              </a:rPr>
              <a:t> </a:t>
            </a:r>
            <a:endParaRPr lang="en-US" sz="2000" dirty="0">
              <a:solidFill>
                <a:schemeClr val="tx1"/>
              </a:solidFill>
            </a:endParaRPr>
          </a:p>
        </p:txBody>
      </p:sp>
      <p:sp>
        <p:nvSpPr>
          <p:cNvPr id="3" name="Rectangle 2">
            <a:extLst>
              <a:ext uri="{FF2B5EF4-FFF2-40B4-BE49-F238E27FC236}">
                <a16:creationId xmlns:a16="http://schemas.microsoft.com/office/drawing/2014/main" id="{74FC77C6-B16D-7E7C-AA55-D0006C7C2662}"/>
              </a:ext>
            </a:extLst>
          </p:cNvPr>
          <p:cNvSpPr/>
          <p:nvPr/>
        </p:nvSpPr>
        <p:spPr>
          <a:xfrm>
            <a:off x="4886325" y="4469258"/>
            <a:ext cx="4103564" cy="1906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C1CA668F-0469-176E-8152-AC96BF0F719C}"/>
              </a:ext>
            </a:extLst>
          </p:cNvPr>
          <p:cNvCxnSpPr/>
          <p:nvPr/>
        </p:nvCxnSpPr>
        <p:spPr>
          <a:xfrm>
            <a:off x="3200400" y="3934688"/>
            <a:ext cx="533400" cy="4277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11E340-415A-ACD5-316C-475C6B3DFD96}"/>
              </a:ext>
            </a:extLst>
          </p:cNvPr>
          <p:cNvCxnSpPr/>
          <p:nvPr/>
        </p:nvCxnSpPr>
        <p:spPr>
          <a:xfrm>
            <a:off x="3234672" y="1420088"/>
            <a:ext cx="533400" cy="4277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D0237A2-8589-617A-3C19-9803A5523573}"/>
              </a:ext>
            </a:extLst>
          </p:cNvPr>
          <p:cNvSpPr/>
          <p:nvPr/>
        </p:nvSpPr>
        <p:spPr>
          <a:xfrm>
            <a:off x="4505325" y="4648200"/>
            <a:ext cx="219075" cy="65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0269297-C4EC-EDE4-DAB2-65C15574F87F}"/>
              </a:ext>
            </a:extLst>
          </p:cNvPr>
          <p:cNvSpPr/>
          <p:nvPr/>
        </p:nvSpPr>
        <p:spPr>
          <a:xfrm>
            <a:off x="4750170" y="4648200"/>
            <a:ext cx="3983319" cy="968662"/>
          </a:xfrm>
          <a:prstGeom prst="rect">
            <a:avLst/>
          </a:prstGeom>
          <a:solidFill>
            <a:srgbClr val="E5FDDB"/>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Arial" panose="020B0604020202020204" pitchFamily="34" charset="0"/>
                <a:cs typeface="Arial" panose="020B0604020202020204" pitchFamily="34" charset="0"/>
              </a:rPr>
              <a:t>Score L2-d periclinal divisions 2 days later. </a:t>
            </a:r>
            <a:r>
              <a:rPr lang="en-US" sz="2800" i="1" dirty="0">
                <a:latin typeface="Arial" panose="020B0604020202020204" pitchFamily="34" charset="0"/>
                <a:cs typeface="Arial" panose="020B0604020202020204" pitchFamily="34" charset="0"/>
              </a:rPr>
              <a:t> </a:t>
            </a:r>
            <a:endParaRPr lang="en-US" sz="2800" dirty="0">
              <a:solidFill>
                <a:schemeClr val="tx1"/>
              </a:solidFill>
            </a:endParaRPr>
          </a:p>
        </p:txBody>
      </p:sp>
      <p:cxnSp>
        <p:nvCxnSpPr>
          <p:cNvPr id="8" name="Straight Arrow Connector 7">
            <a:extLst>
              <a:ext uri="{FF2B5EF4-FFF2-40B4-BE49-F238E27FC236}">
                <a16:creationId xmlns:a16="http://schemas.microsoft.com/office/drawing/2014/main" id="{A2D21A2E-5D69-C8A7-8186-3A4E7E4BB742}"/>
              </a:ext>
            </a:extLst>
          </p:cNvPr>
          <p:cNvCxnSpPr/>
          <p:nvPr/>
        </p:nvCxnSpPr>
        <p:spPr>
          <a:xfrm>
            <a:off x="9980489" y="4148569"/>
            <a:ext cx="533400" cy="4277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4" descr="bd04940_">
            <a:extLst>
              <a:ext uri="{FF2B5EF4-FFF2-40B4-BE49-F238E27FC236}">
                <a16:creationId xmlns:a16="http://schemas.microsoft.com/office/drawing/2014/main" id="{CE5A0A15-4D76-0B61-722A-67D72A96E4FC}"/>
              </a:ext>
            </a:extLst>
          </p:cNvPr>
          <p:cNvPicPr>
            <a:picLocks noChangeAspect="1" noChangeArrowheads="1"/>
          </p:cNvPicPr>
          <p:nvPr/>
        </p:nvPicPr>
        <p:blipFill>
          <a:blip r:embed="rId4" cstate="print"/>
          <a:srcRect/>
          <a:stretch>
            <a:fillRect/>
          </a:stretch>
        </p:blipFill>
        <p:spPr bwMode="auto">
          <a:xfrm>
            <a:off x="2624328" y="-73678"/>
            <a:ext cx="1738121" cy="1357079"/>
          </a:xfrm>
          <a:prstGeom prst="rect">
            <a:avLst/>
          </a:prstGeom>
          <a:noFill/>
        </p:spPr>
      </p:pic>
      <p:sp>
        <p:nvSpPr>
          <p:cNvPr id="10" name="TextBox 9">
            <a:extLst>
              <a:ext uri="{FF2B5EF4-FFF2-40B4-BE49-F238E27FC236}">
                <a16:creationId xmlns:a16="http://schemas.microsoft.com/office/drawing/2014/main" id="{84C71D90-366B-45CF-3781-7BD8CF8BCBCA}"/>
              </a:ext>
            </a:extLst>
          </p:cNvPr>
          <p:cNvSpPr txBox="1"/>
          <p:nvPr/>
        </p:nvSpPr>
        <p:spPr>
          <a:xfrm>
            <a:off x="2989862" y="302625"/>
            <a:ext cx="954475" cy="400110"/>
          </a:xfrm>
          <a:prstGeom prst="rect">
            <a:avLst/>
          </a:prstGeom>
          <a:solidFill>
            <a:srgbClr val="FFFFCC"/>
          </a:solidFill>
          <a:ln w="6350">
            <a:solidFill>
              <a:schemeClr val="tx1"/>
            </a:solidFill>
          </a:ln>
          <a:effectLst>
            <a:glow rad="228600">
              <a:schemeClr val="accent6">
                <a:satMod val="175000"/>
                <a:alpha val="40000"/>
              </a:schemeClr>
            </a:glow>
          </a:effectLst>
        </p:spPr>
        <p:txBody>
          <a:bodyPr wrap="square" rtlCol="0">
            <a:spAutoFit/>
          </a:bodyPr>
          <a:lstStyle/>
          <a:p>
            <a:r>
              <a:rPr lang="en-US" sz="2000" dirty="0">
                <a:latin typeface="Arial" pitchFamily="34" charset="0"/>
                <a:cs typeface="Arial" pitchFamily="34" charset="0"/>
              </a:rPr>
              <a:t>MAC1</a:t>
            </a:r>
          </a:p>
        </p:txBody>
      </p:sp>
    </p:spTree>
    <p:extLst>
      <p:ext uri="{BB962C8B-B14F-4D97-AF65-F5344CB8AC3E}">
        <p14:creationId xmlns:p14="http://schemas.microsoft.com/office/powerpoint/2010/main" val="3027039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00050" y="38866"/>
            <a:ext cx="11706679" cy="1143000"/>
          </a:xfrm>
          <a:prstGeom prst="rect">
            <a:avLst/>
          </a:prstGeom>
        </p:spPr>
        <p:txBody>
          <a:bodyPr vert="horz" lIns="91440" tIns="45720" rIns="91440" bIns="45720" rtlCol="0" anchor="ctr">
            <a:noAutofit/>
          </a:bodyPr>
          <a:lstStyle/>
          <a:p>
            <a:pPr>
              <a:spcBef>
                <a:spcPct val="0"/>
              </a:spcBef>
              <a:defRPr/>
            </a:pPr>
            <a:r>
              <a:rPr lang="en-US" sz="3200" dirty="0">
                <a:latin typeface="Arial" pitchFamily="34" charset="0"/>
                <a:cs typeface="Arial" pitchFamily="34" charset="0"/>
              </a:rPr>
              <a:t>What triggers AR specification to start events? Glutaredoxin MSCA1 is a clue.   </a:t>
            </a:r>
          </a:p>
        </p:txBody>
      </p:sp>
      <p:grpSp>
        <p:nvGrpSpPr>
          <p:cNvPr id="2" name="Group 18"/>
          <p:cNvGrpSpPr/>
          <p:nvPr/>
        </p:nvGrpSpPr>
        <p:grpSpPr>
          <a:xfrm>
            <a:off x="2662232" y="2667888"/>
            <a:ext cx="8736965" cy="4101466"/>
            <a:chOff x="1138231" y="2667888"/>
            <a:chExt cx="8736965" cy="4101466"/>
          </a:xfrm>
        </p:grpSpPr>
        <p:sp>
          <p:nvSpPr>
            <p:cNvPr id="17" name="Cloud 16"/>
            <p:cNvSpPr/>
            <p:nvPr/>
          </p:nvSpPr>
          <p:spPr>
            <a:xfrm>
              <a:off x="5105400" y="2895600"/>
              <a:ext cx="2590800" cy="457200"/>
            </a:xfrm>
            <a:prstGeom prst="cloud">
              <a:avLst/>
            </a:prstGeom>
            <a:solidFill>
              <a:srgbClr val="CCEC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1173-4.jpeg"/>
            <p:cNvPicPr>
              <a:picLocks noChangeAspect="1"/>
            </p:cNvPicPr>
            <p:nvPr/>
          </p:nvPicPr>
          <p:blipFill>
            <a:blip r:embed="rId3" cstate="print"/>
            <a:stretch>
              <a:fillRect/>
            </a:stretch>
          </p:blipFill>
          <p:spPr>
            <a:xfrm>
              <a:off x="1138231" y="2667888"/>
              <a:ext cx="3886200" cy="3916800"/>
            </a:xfrm>
            <a:prstGeom prst="rect">
              <a:avLst/>
            </a:prstGeom>
            <a:ln>
              <a:solidFill>
                <a:schemeClr val="bg1"/>
              </a:solidFill>
            </a:ln>
          </p:spPr>
        </p:pic>
        <p:cxnSp>
          <p:nvCxnSpPr>
            <p:cNvPr id="11" name="Straight Arrow Connector 10"/>
            <p:cNvCxnSpPr/>
            <p:nvPr/>
          </p:nvCxnSpPr>
          <p:spPr>
            <a:xfrm flipH="1">
              <a:off x="3445132" y="5354599"/>
              <a:ext cx="1888868"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445133" y="4799011"/>
              <a:ext cx="1881244" cy="26404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445133" y="4191000"/>
              <a:ext cx="1881245" cy="60801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445133" y="3733800"/>
              <a:ext cx="1872735" cy="60960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35784" y="2799036"/>
              <a:ext cx="4639412" cy="3970318"/>
            </a:xfrm>
            <a:prstGeom prst="rect">
              <a:avLst/>
            </a:prstGeom>
            <a:noFill/>
            <a:ln>
              <a:solidFill>
                <a:schemeClr val="bg1"/>
              </a:solidFill>
            </a:ln>
          </p:spPr>
          <p:txBody>
            <a:bodyPr wrap="none" rtlCol="0">
              <a:spAutoFit/>
            </a:bodyPr>
            <a:lstStyle/>
            <a:p>
              <a:r>
                <a:rPr lang="en-US" dirty="0">
                  <a:latin typeface="Arial Rounded MT Bold" pitchFamily="34" charset="0"/>
                </a:rPr>
                <a:t>  </a:t>
              </a:r>
              <a:r>
                <a:rPr lang="en-US" sz="3200" dirty="0">
                  <a:latin typeface="Arial" panose="020B0604020202020204" pitchFamily="34" charset="0"/>
                  <a:cs typeface="Arial" panose="020B0604020202020204" pitchFamily="34" charset="0"/>
                </a:rPr>
                <a:t>Ambient air = 20%</a:t>
              </a:r>
            </a:p>
            <a:p>
              <a:endParaRPr lang="en-US" dirty="0">
                <a:latin typeface="Arial Rounded MT Bold" pitchFamily="34" charset="0"/>
              </a:endParaRPr>
            </a:p>
            <a:p>
              <a:r>
                <a:rPr lang="en-US" dirty="0">
                  <a:latin typeface="Arial Rounded MT Bold" pitchFamily="34" charset="0"/>
                </a:rPr>
                <a:t>16%</a:t>
              </a:r>
            </a:p>
            <a:p>
              <a:endParaRPr lang="en-US" dirty="0">
                <a:latin typeface="Arial Rounded MT Bold" pitchFamily="34" charset="0"/>
              </a:endParaRPr>
            </a:p>
            <a:p>
              <a:r>
                <a:rPr lang="en-US" dirty="0">
                  <a:latin typeface="Arial Rounded MT Bold" pitchFamily="34" charset="0"/>
                </a:rPr>
                <a:t>11 %</a:t>
              </a:r>
            </a:p>
            <a:p>
              <a:endParaRPr lang="en-US" dirty="0">
                <a:latin typeface="Arial Rounded MT Bold" pitchFamily="34" charset="0"/>
              </a:endParaRPr>
            </a:p>
            <a:p>
              <a:r>
                <a:rPr lang="en-US" dirty="0">
                  <a:latin typeface="Arial Rounded MT Bold" pitchFamily="34" charset="0"/>
                </a:rPr>
                <a:t>4 %</a:t>
              </a:r>
            </a:p>
            <a:p>
              <a:endParaRPr lang="en-US" dirty="0">
                <a:latin typeface="Arial Rounded MT Bold" pitchFamily="34" charset="0"/>
              </a:endParaRPr>
            </a:p>
            <a:p>
              <a:r>
                <a:rPr lang="en-US" sz="2800" dirty="0">
                  <a:solidFill>
                    <a:srgbClr val="FF0000"/>
                  </a:solidFill>
                  <a:latin typeface="Arial" pitchFamily="34" charset="0"/>
                  <a:cs typeface="Arial" pitchFamily="34" charset="0"/>
                </a:rPr>
                <a:t>1.4 % </a:t>
              </a:r>
              <a:r>
                <a:rPr lang="en-US" sz="2800" dirty="0">
                  <a:latin typeface="Arial" pitchFamily="34" charset="0"/>
                  <a:cs typeface="Arial" pitchFamily="34" charset="0"/>
                </a:rPr>
                <a:t>at tassel (2 cm stage)</a:t>
              </a:r>
            </a:p>
            <a:p>
              <a:endParaRPr lang="en-US" b="1" dirty="0">
                <a:latin typeface="Arial" pitchFamily="34" charset="0"/>
                <a:cs typeface="Arial" pitchFamily="34" charset="0"/>
              </a:endParaRPr>
            </a:p>
            <a:p>
              <a:r>
                <a:rPr lang="en-US" sz="2400" dirty="0">
                  <a:latin typeface="Arial" pitchFamily="34" charset="0"/>
                  <a:cs typeface="Arial" pitchFamily="34" charset="0"/>
                </a:rPr>
                <a:t>The condition is transient – </a:t>
              </a:r>
            </a:p>
            <a:p>
              <a:r>
                <a:rPr lang="en-US" sz="2400" dirty="0">
                  <a:latin typeface="Arial" pitchFamily="34" charset="0"/>
                  <a:cs typeface="Arial" pitchFamily="34" charset="0"/>
                </a:rPr>
                <a:t>3 days later O</a:t>
              </a:r>
              <a:r>
                <a:rPr lang="en-US" sz="2400" baseline="-25000" dirty="0">
                  <a:latin typeface="Arial" pitchFamily="34" charset="0"/>
                  <a:cs typeface="Arial" pitchFamily="34" charset="0"/>
                </a:rPr>
                <a:t>2</a:t>
              </a:r>
              <a:r>
                <a:rPr lang="en-US" sz="2400" dirty="0">
                  <a:latin typeface="Arial" pitchFamily="34" charset="0"/>
                  <a:cs typeface="Arial" pitchFamily="34" charset="0"/>
                </a:rPr>
                <a:t> is 5% or greater</a:t>
              </a:r>
            </a:p>
          </p:txBody>
        </p:sp>
        <p:sp>
          <p:nvSpPr>
            <p:cNvPr id="21" name="TextBox 20"/>
            <p:cNvSpPr txBox="1"/>
            <p:nvPr/>
          </p:nvSpPr>
          <p:spPr>
            <a:xfrm>
              <a:off x="2717529" y="5169933"/>
              <a:ext cx="787671" cy="369332"/>
            </a:xfrm>
            <a:prstGeom prst="rect">
              <a:avLst/>
            </a:prstGeom>
            <a:noFill/>
            <a:ln>
              <a:solidFill>
                <a:schemeClr val="bg1"/>
              </a:solidFill>
            </a:ln>
          </p:spPr>
          <p:txBody>
            <a:bodyPr wrap="none" rtlCol="0">
              <a:spAutoFit/>
            </a:bodyPr>
            <a:lstStyle/>
            <a:p>
              <a:r>
                <a:rPr lang="en-US" dirty="0">
                  <a:solidFill>
                    <a:srgbClr val="FF0000"/>
                  </a:solidFill>
                </a:rPr>
                <a:t>tassel</a:t>
              </a:r>
            </a:p>
          </p:txBody>
        </p:sp>
      </p:grpSp>
      <p:pic>
        <p:nvPicPr>
          <p:cNvPr id="16" name="Picture 15" descr="oxygen electrode closeup Oct 31 2011.jpg"/>
          <p:cNvPicPr>
            <a:picLocks noChangeAspect="1"/>
          </p:cNvPicPr>
          <p:nvPr/>
        </p:nvPicPr>
        <p:blipFill>
          <a:blip r:embed="rId4" cstate="print"/>
          <a:stretch>
            <a:fillRect/>
          </a:stretch>
        </p:blipFill>
        <p:spPr>
          <a:xfrm>
            <a:off x="400051" y="1237702"/>
            <a:ext cx="2578103" cy="1933577"/>
          </a:xfrm>
          <a:prstGeom prst="rect">
            <a:avLst/>
          </a:prstGeom>
          <a:ln w="19050">
            <a:solidFill>
              <a:srgbClr val="FF0000"/>
            </a:solidFill>
          </a:ln>
        </p:spPr>
      </p:pic>
      <p:sp>
        <p:nvSpPr>
          <p:cNvPr id="18" name="TextBox 17"/>
          <p:cNvSpPr txBox="1"/>
          <p:nvPr/>
        </p:nvSpPr>
        <p:spPr>
          <a:xfrm>
            <a:off x="3528594" y="1943866"/>
            <a:ext cx="6472656" cy="584775"/>
          </a:xfrm>
          <a:prstGeom prst="rect">
            <a:avLst/>
          </a:prstGeom>
          <a:noFill/>
        </p:spPr>
        <p:txBody>
          <a:bodyPr wrap="square" rtlCol="0">
            <a:spAutoFit/>
          </a:bodyPr>
          <a:lstStyle/>
          <a:p>
            <a:r>
              <a:rPr lang="en-US" sz="3200" dirty="0">
                <a:latin typeface="Arial" pitchFamily="34" charset="0"/>
                <a:cs typeface="Arial" pitchFamily="34" charset="0"/>
              </a:rPr>
              <a:t>O</a:t>
            </a:r>
            <a:r>
              <a:rPr lang="en-US" sz="3200" baseline="-25000" dirty="0">
                <a:latin typeface="Arial" pitchFamily="34" charset="0"/>
                <a:cs typeface="Arial" pitchFamily="34" charset="0"/>
              </a:rPr>
              <a:t>2</a:t>
            </a:r>
            <a:r>
              <a:rPr lang="en-US" sz="3200" dirty="0">
                <a:latin typeface="Arial" pitchFamily="34" charset="0"/>
                <a:cs typeface="Arial" pitchFamily="34" charset="0"/>
              </a:rPr>
              <a:t> measurement around tassel  </a:t>
            </a:r>
          </a:p>
        </p:txBody>
      </p:sp>
      <p:sp>
        <p:nvSpPr>
          <p:cNvPr id="20" name="TextBox 19"/>
          <p:cNvSpPr txBox="1"/>
          <p:nvPr/>
        </p:nvSpPr>
        <p:spPr>
          <a:xfrm>
            <a:off x="3528594" y="1423623"/>
            <a:ext cx="8578136" cy="584775"/>
          </a:xfrm>
          <a:prstGeom prst="rect">
            <a:avLst/>
          </a:prstGeom>
          <a:noFill/>
        </p:spPr>
        <p:txBody>
          <a:bodyPr wrap="square" rtlCol="0">
            <a:spAutoFit/>
          </a:bodyPr>
          <a:lstStyle/>
          <a:p>
            <a:pPr lvl="0"/>
            <a:r>
              <a:rPr lang="en-US" sz="3200" dirty="0">
                <a:solidFill>
                  <a:srgbClr val="FF0000"/>
                </a:solidFill>
                <a:latin typeface="Arial" pitchFamily="34" charset="0"/>
                <a:cs typeface="Arial" pitchFamily="34" charset="0"/>
              </a:rPr>
              <a:t>Tassel is hypoxic during AR specification!</a:t>
            </a:r>
          </a:p>
        </p:txBody>
      </p:sp>
      <p:sp>
        <p:nvSpPr>
          <p:cNvPr id="19" name="TextBox 18"/>
          <p:cNvSpPr txBox="1"/>
          <p:nvPr/>
        </p:nvSpPr>
        <p:spPr>
          <a:xfrm>
            <a:off x="0" y="3171280"/>
            <a:ext cx="2662232" cy="830997"/>
          </a:xfrm>
          <a:prstGeom prst="rect">
            <a:avLst/>
          </a:prstGeom>
          <a:solidFill>
            <a:schemeClr val="bg1"/>
          </a:solidFill>
          <a:ln>
            <a:solidFill>
              <a:srgbClr val="FF0000"/>
            </a:solidFill>
          </a:ln>
        </p:spPr>
        <p:txBody>
          <a:bodyPr wrap="square" rtlCol="0">
            <a:spAutoFit/>
          </a:bodyPr>
          <a:lstStyle/>
          <a:p>
            <a:r>
              <a:rPr lang="en-US" sz="2400" dirty="0"/>
              <a:t>Kelliher &amp; Walbot Science 2012</a:t>
            </a:r>
          </a:p>
        </p:txBody>
      </p:sp>
    </p:spTree>
    <p:extLst>
      <p:ext uri="{BB962C8B-B14F-4D97-AF65-F5344CB8AC3E}">
        <p14:creationId xmlns:p14="http://schemas.microsoft.com/office/powerpoint/2010/main" val="272726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 S10.png"/>
          <p:cNvPicPr>
            <a:picLocks noChangeAspect="1"/>
          </p:cNvPicPr>
          <p:nvPr/>
        </p:nvPicPr>
        <p:blipFill>
          <a:blip r:embed="rId2" cstate="print"/>
          <a:stretch>
            <a:fillRect/>
          </a:stretch>
        </p:blipFill>
        <p:spPr>
          <a:xfrm>
            <a:off x="449601" y="740504"/>
            <a:ext cx="6318321" cy="5867400"/>
          </a:xfrm>
          <a:prstGeom prst="rect">
            <a:avLst/>
          </a:prstGeom>
        </p:spPr>
      </p:pic>
      <p:sp>
        <p:nvSpPr>
          <p:cNvPr id="8" name="Rectangle 7"/>
          <p:cNvSpPr/>
          <p:nvPr/>
        </p:nvSpPr>
        <p:spPr>
          <a:xfrm>
            <a:off x="6767922" y="4643698"/>
            <a:ext cx="5239830" cy="1461939"/>
          </a:xfrm>
          <a:prstGeom prst="rect">
            <a:avLst/>
          </a:prstGeom>
          <a:solidFill>
            <a:schemeClr val="bg1"/>
          </a:solidFill>
        </p:spPr>
        <p:txBody>
          <a:bodyPr wrap="square">
            <a:spAutoFit/>
          </a:bodyPr>
          <a:lstStyle/>
          <a:p>
            <a:pPr>
              <a:spcAft>
                <a:spcPts val="300"/>
              </a:spcAft>
            </a:pPr>
            <a:r>
              <a:rPr lang="en-US" sz="2800" b="1" dirty="0">
                <a:solidFill>
                  <a:srgbClr val="FF0000"/>
                </a:solidFill>
                <a:latin typeface="Arial" pitchFamily="34" charset="0"/>
                <a:cs typeface="Arial" pitchFamily="34" charset="0"/>
              </a:rPr>
              <a:t>Treatments modify O</a:t>
            </a:r>
            <a:r>
              <a:rPr lang="en-US" sz="2800" b="1" baseline="-25000" dirty="0">
                <a:solidFill>
                  <a:srgbClr val="FF0000"/>
                </a:solidFill>
                <a:latin typeface="Arial" pitchFamily="34" charset="0"/>
                <a:cs typeface="Arial" pitchFamily="34" charset="0"/>
              </a:rPr>
              <a:t>2</a:t>
            </a:r>
            <a:r>
              <a:rPr lang="en-US" sz="2800" b="1" dirty="0">
                <a:solidFill>
                  <a:srgbClr val="FF0000"/>
                </a:solidFill>
                <a:latin typeface="Arial" pitchFamily="34" charset="0"/>
                <a:cs typeface="Arial" pitchFamily="34" charset="0"/>
              </a:rPr>
              <a:t> levels.  </a:t>
            </a:r>
          </a:p>
          <a:p>
            <a:pPr>
              <a:spcAft>
                <a:spcPts val="300"/>
              </a:spcAft>
            </a:pPr>
            <a:r>
              <a:rPr lang="en-US" sz="2800" dirty="0">
                <a:solidFill>
                  <a:srgbClr val="0000FF"/>
                </a:solidFill>
                <a:latin typeface="Arial" pitchFamily="34" charset="0"/>
                <a:cs typeface="Arial" pitchFamily="34" charset="0"/>
              </a:rPr>
              <a:t>O</a:t>
            </a:r>
            <a:r>
              <a:rPr lang="en-US" sz="2800" baseline="-25000" dirty="0">
                <a:solidFill>
                  <a:srgbClr val="0000FF"/>
                </a:solidFill>
                <a:latin typeface="Arial" pitchFamily="34" charset="0"/>
                <a:cs typeface="Arial" pitchFamily="34" charset="0"/>
              </a:rPr>
              <a:t>2</a:t>
            </a:r>
            <a:r>
              <a:rPr lang="en-US" sz="2800" dirty="0">
                <a:solidFill>
                  <a:srgbClr val="0000FF"/>
                </a:solidFill>
                <a:latin typeface="Arial" pitchFamily="34" charset="0"/>
                <a:cs typeface="Arial" pitchFamily="34" charset="0"/>
              </a:rPr>
              <a:t> hose </a:t>
            </a:r>
            <a:r>
              <a:rPr lang="en-US" sz="2800" dirty="0">
                <a:solidFill>
                  <a:srgbClr val="0000FF"/>
                </a:solidFill>
                <a:latin typeface="Arial" pitchFamily="34" charset="0"/>
                <a:cs typeface="Arial" pitchFamily="34" charset="0"/>
                <a:sym typeface="Wingdings"/>
              </a:rPr>
              <a:t> &gt;30 % at tassel.  </a:t>
            </a:r>
          </a:p>
          <a:p>
            <a:pPr>
              <a:spcAft>
                <a:spcPts val="300"/>
              </a:spcAft>
            </a:pPr>
            <a:r>
              <a:rPr lang="en-US" sz="2800" dirty="0">
                <a:solidFill>
                  <a:srgbClr val="07A916"/>
                </a:solidFill>
                <a:latin typeface="Arial" pitchFamily="34" charset="0"/>
                <a:cs typeface="Arial" pitchFamily="34" charset="0"/>
                <a:sym typeface="Wingdings"/>
              </a:rPr>
              <a:t>N</a:t>
            </a:r>
            <a:r>
              <a:rPr lang="en-US" sz="2800" baseline="-25000" dirty="0">
                <a:solidFill>
                  <a:srgbClr val="07A916"/>
                </a:solidFill>
                <a:latin typeface="Arial" pitchFamily="34" charset="0"/>
                <a:cs typeface="Arial" pitchFamily="34" charset="0"/>
                <a:sym typeface="Wingdings"/>
              </a:rPr>
              <a:t>2</a:t>
            </a:r>
            <a:r>
              <a:rPr lang="en-US" sz="2800" dirty="0">
                <a:solidFill>
                  <a:srgbClr val="07A916"/>
                </a:solidFill>
                <a:latin typeface="Arial" pitchFamily="34" charset="0"/>
                <a:cs typeface="Arial" pitchFamily="34" charset="0"/>
                <a:sym typeface="Wingdings"/>
              </a:rPr>
              <a:t> hose  0 % at tassel.</a:t>
            </a:r>
            <a:endParaRPr lang="en-US" sz="2800" dirty="0">
              <a:solidFill>
                <a:srgbClr val="07A916"/>
              </a:solidFill>
              <a:latin typeface="Arial" pitchFamily="34" charset="0"/>
              <a:cs typeface="Arial" pitchFamily="34" charset="0"/>
            </a:endParaRPr>
          </a:p>
        </p:txBody>
      </p:sp>
      <p:sp>
        <p:nvSpPr>
          <p:cNvPr id="9" name="TextBox 8"/>
          <p:cNvSpPr txBox="1"/>
          <p:nvPr/>
        </p:nvSpPr>
        <p:spPr>
          <a:xfrm>
            <a:off x="6767922" y="740504"/>
            <a:ext cx="4055919" cy="1569660"/>
          </a:xfrm>
          <a:prstGeom prst="rect">
            <a:avLst/>
          </a:prstGeom>
          <a:noFill/>
        </p:spPr>
        <p:txBody>
          <a:bodyPr wrap="none" rtlCol="0">
            <a:spAutoFit/>
          </a:bodyPr>
          <a:lstStyle/>
          <a:p>
            <a:r>
              <a:rPr lang="en-US" sz="3200" dirty="0">
                <a:latin typeface="Arial" panose="020B0604020202020204" pitchFamily="34" charset="0"/>
                <a:cs typeface="Arial" panose="020B0604020202020204" pitchFamily="34" charset="0"/>
              </a:rPr>
              <a:t>Hose inserted</a:t>
            </a:r>
          </a:p>
          <a:p>
            <a:r>
              <a:rPr lang="en-US" sz="3200" dirty="0">
                <a:latin typeface="Arial" panose="020B0604020202020204" pitchFamily="34" charset="0"/>
                <a:cs typeface="Arial" panose="020B0604020202020204" pitchFamily="34" charset="0"/>
              </a:rPr>
              <a:t>into whorl, connected</a:t>
            </a:r>
          </a:p>
          <a:p>
            <a:r>
              <a:rPr lang="en-US" sz="3200" dirty="0">
                <a:latin typeface="Arial" panose="020B0604020202020204" pitchFamily="34" charset="0"/>
                <a:cs typeface="Arial" panose="020B0604020202020204" pitchFamily="34" charset="0"/>
              </a:rPr>
              <a:t>to</a:t>
            </a:r>
            <a:r>
              <a:rPr lang="en-US" sz="3200" dirty="0">
                <a:solidFill>
                  <a:srgbClr val="07A916"/>
                </a:solidFill>
                <a:latin typeface="Arial" panose="020B0604020202020204" pitchFamily="34" charset="0"/>
                <a:cs typeface="Arial" panose="020B0604020202020204" pitchFamily="34" charset="0"/>
              </a:rPr>
              <a:t> N</a:t>
            </a:r>
            <a:r>
              <a:rPr lang="en-US" sz="3200" baseline="-25000" dirty="0">
                <a:solidFill>
                  <a:srgbClr val="07A916"/>
                </a:solidFill>
                <a:latin typeface="Arial" panose="020B0604020202020204" pitchFamily="34" charset="0"/>
                <a:cs typeface="Arial" panose="020B0604020202020204" pitchFamily="34" charset="0"/>
              </a:rPr>
              <a:t>2</a:t>
            </a:r>
            <a:r>
              <a:rPr lang="en-US" sz="3200" dirty="0">
                <a:solidFill>
                  <a:srgbClr val="07A916"/>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or </a:t>
            </a:r>
            <a:r>
              <a:rPr lang="en-US" sz="3200" dirty="0">
                <a:solidFill>
                  <a:srgbClr val="FF0000"/>
                </a:solidFill>
                <a:latin typeface="Arial" panose="020B0604020202020204" pitchFamily="34" charset="0"/>
                <a:cs typeface="Arial" panose="020B0604020202020204" pitchFamily="34" charset="0"/>
              </a:rPr>
              <a:t>O</a:t>
            </a:r>
            <a:r>
              <a:rPr lang="en-US" sz="3200" baseline="-25000" dirty="0">
                <a:solidFill>
                  <a:srgbClr val="FF0000"/>
                </a:solidFill>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tank</a:t>
            </a:r>
          </a:p>
        </p:txBody>
      </p:sp>
      <p:sp>
        <p:nvSpPr>
          <p:cNvPr id="10" name="TextBox 9"/>
          <p:cNvSpPr txBox="1"/>
          <p:nvPr/>
        </p:nvSpPr>
        <p:spPr>
          <a:xfrm>
            <a:off x="6767922" y="3074038"/>
            <a:ext cx="5014503"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Needle delivery directly to the airspace</a:t>
            </a:r>
          </a:p>
        </p:txBody>
      </p:sp>
      <p:sp>
        <p:nvSpPr>
          <p:cNvPr id="2" name="TextBox 1">
            <a:extLst>
              <a:ext uri="{FF2B5EF4-FFF2-40B4-BE49-F238E27FC236}">
                <a16:creationId xmlns:a16="http://schemas.microsoft.com/office/drawing/2014/main" id="{5FB5BE22-8D1C-230E-2C51-5299C2FE9EC8}"/>
              </a:ext>
            </a:extLst>
          </p:cNvPr>
          <p:cNvSpPr txBox="1"/>
          <p:nvPr/>
        </p:nvSpPr>
        <p:spPr>
          <a:xfrm>
            <a:off x="449601" y="94173"/>
            <a:ext cx="11332824" cy="646331"/>
          </a:xfrm>
          <a:prstGeom prst="rect">
            <a:avLst/>
          </a:prstGeom>
          <a:noFill/>
        </p:spPr>
        <p:txBody>
          <a:bodyPr wrap="square" rtlCol="0">
            <a:spAutoFit/>
          </a:bodyPr>
          <a:lstStyle/>
          <a:p>
            <a:r>
              <a:rPr lang="en-US" sz="3600" dirty="0">
                <a:solidFill>
                  <a:srgbClr val="FF0000"/>
                </a:solidFill>
              </a:rPr>
              <a:t>Hypothesize HYPOXIA, then prove by an experiment. </a:t>
            </a:r>
          </a:p>
        </p:txBody>
      </p:sp>
    </p:spTree>
    <p:extLst>
      <p:ext uri="{BB962C8B-B14F-4D97-AF65-F5344CB8AC3E}">
        <p14:creationId xmlns:p14="http://schemas.microsoft.com/office/powerpoint/2010/main" val="372894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48 h hose.png"/>
          <p:cNvPicPr>
            <a:picLocks noChangeAspect="1"/>
          </p:cNvPicPr>
          <p:nvPr/>
        </p:nvPicPr>
        <p:blipFill>
          <a:blip r:embed="rId2" cstate="print"/>
          <a:stretch>
            <a:fillRect/>
          </a:stretch>
        </p:blipFill>
        <p:spPr>
          <a:xfrm>
            <a:off x="1524000" y="2"/>
            <a:ext cx="2514600" cy="6858001"/>
          </a:xfrm>
          <a:prstGeom prst="rect">
            <a:avLst/>
          </a:prstGeom>
        </p:spPr>
      </p:pic>
      <p:pic>
        <p:nvPicPr>
          <p:cNvPr id="8" name="Picture 7" descr="arch spl : endo W23 hose.png"/>
          <p:cNvPicPr>
            <a:picLocks noChangeAspect="1"/>
          </p:cNvPicPr>
          <p:nvPr/>
        </p:nvPicPr>
        <p:blipFill>
          <a:blip r:embed="rId3" cstate="print"/>
          <a:stretch>
            <a:fillRect/>
          </a:stretch>
        </p:blipFill>
        <p:spPr>
          <a:xfrm>
            <a:off x="6756714" y="4116863"/>
            <a:ext cx="3799205" cy="2699019"/>
          </a:xfrm>
          <a:prstGeom prst="rect">
            <a:avLst/>
          </a:prstGeom>
          <a:ln w="9525">
            <a:solidFill>
              <a:schemeClr val="tx1"/>
            </a:solidFill>
          </a:ln>
        </p:spPr>
      </p:pic>
      <p:sp>
        <p:nvSpPr>
          <p:cNvPr id="10" name="TextBox 9"/>
          <p:cNvSpPr txBox="1"/>
          <p:nvPr/>
        </p:nvSpPr>
        <p:spPr>
          <a:xfrm>
            <a:off x="4114800" y="41032"/>
            <a:ext cx="7810500" cy="1815882"/>
          </a:xfrm>
          <a:prstGeom prst="rect">
            <a:avLst/>
          </a:prstGeom>
          <a:noFill/>
        </p:spPr>
        <p:txBody>
          <a:bodyPr wrap="square" rtlCol="0">
            <a:spAutoFit/>
          </a:bodyPr>
          <a:lstStyle/>
          <a:p>
            <a:r>
              <a:rPr lang="en-US" sz="2800" b="1" dirty="0">
                <a:solidFill>
                  <a:srgbClr val="07A916"/>
                </a:solidFill>
                <a:latin typeface="Arial" pitchFamily="34" charset="0"/>
                <a:cs typeface="Arial" pitchFamily="34" charset="0"/>
              </a:rPr>
              <a:t>N</a:t>
            </a:r>
            <a:r>
              <a:rPr lang="en-US" sz="2800" b="1" baseline="-25000" dirty="0">
                <a:solidFill>
                  <a:srgbClr val="07A916"/>
                </a:solidFill>
                <a:latin typeface="Arial" pitchFamily="34" charset="0"/>
                <a:cs typeface="Arial" pitchFamily="34" charset="0"/>
              </a:rPr>
              <a:t>2</a:t>
            </a:r>
            <a:r>
              <a:rPr lang="en-US" sz="2800" dirty="0">
                <a:latin typeface="Arial" pitchFamily="34" charset="0"/>
                <a:cs typeface="Arial" pitchFamily="34" charset="0"/>
              </a:rPr>
              <a:t> dramatically promotes AR specification and L2 periclinal division.   </a:t>
            </a:r>
            <a:r>
              <a:rPr lang="en-US" sz="2800" b="1" dirty="0">
                <a:solidFill>
                  <a:srgbClr val="FF0000"/>
                </a:solidFill>
                <a:latin typeface="Arial" pitchFamily="34" charset="0"/>
                <a:cs typeface="Arial" pitchFamily="34" charset="0"/>
              </a:rPr>
              <a:t>O</a:t>
            </a:r>
            <a:r>
              <a:rPr lang="en-US" sz="2800" b="1" baseline="-25000" dirty="0">
                <a:solidFill>
                  <a:srgbClr val="FF0000"/>
                </a:solidFill>
                <a:latin typeface="Arial" pitchFamily="34" charset="0"/>
                <a:cs typeface="Arial" pitchFamily="34" charset="0"/>
              </a:rPr>
              <a:t>2</a:t>
            </a:r>
            <a:r>
              <a:rPr lang="en-US" sz="2800" baseline="-25000" dirty="0">
                <a:solidFill>
                  <a:srgbClr val="FF0000"/>
                </a:solidFill>
                <a:latin typeface="Arial" pitchFamily="34" charset="0"/>
                <a:cs typeface="Arial" pitchFamily="34" charset="0"/>
              </a:rPr>
              <a:t> </a:t>
            </a:r>
            <a:r>
              <a:rPr lang="en-US" sz="2800" dirty="0">
                <a:latin typeface="Arial" pitchFamily="34" charset="0"/>
                <a:cs typeface="Arial" pitchFamily="34" charset="0"/>
              </a:rPr>
              <a:t> slightly inhibits both events. </a:t>
            </a:r>
            <a:r>
              <a:rPr lang="en-US" sz="2800" dirty="0">
                <a:solidFill>
                  <a:srgbClr val="0000FF"/>
                </a:solidFill>
                <a:latin typeface="Arial" pitchFamily="34" charset="0"/>
                <a:cs typeface="Arial" pitchFamily="34" charset="0"/>
              </a:rPr>
              <a:t>Chemicals that alter redox work equally well.</a:t>
            </a:r>
            <a:endParaRPr lang="en-US" sz="2800" baseline="-25000" dirty="0">
              <a:solidFill>
                <a:srgbClr val="0000FF"/>
              </a:solidFill>
              <a:latin typeface="Arial" pitchFamily="34" charset="0"/>
              <a:cs typeface="Arial" pitchFamily="34" charset="0"/>
            </a:endParaRPr>
          </a:p>
        </p:txBody>
      </p:sp>
      <p:pic>
        <p:nvPicPr>
          <p:cNvPr id="9" name="Picture 8" descr="ratio W23 hose.png"/>
          <p:cNvPicPr>
            <a:picLocks noChangeAspect="1"/>
          </p:cNvPicPr>
          <p:nvPr/>
        </p:nvPicPr>
        <p:blipFill>
          <a:blip r:embed="rId4" cstate="print"/>
          <a:stretch>
            <a:fillRect/>
          </a:stretch>
        </p:blipFill>
        <p:spPr>
          <a:xfrm>
            <a:off x="6756714" y="1320792"/>
            <a:ext cx="3013905" cy="2699019"/>
          </a:xfrm>
          <a:prstGeom prst="rect">
            <a:avLst/>
          </a:prstGeom>
          <a:ln w="9525">
            <a:solidFill>
              <a:schemeClr val="tx1"/>
            </a:solidFill>
          </a:ln>
        </p:spPr>
      </p:pic>
      <p:pic>
        <p:nvPicPr>
          <p:cNvPr id="11" name="Picture 10" descr="48 h hose.png"/>
          <p:cNvPicPr>
            <a:picLocks noChangeAspect="1"/>
          </p:cNvPicPr>
          <p:nvPr/>
        </p:nvPicPr>
        <p:blipFill>
          <a:blip r:embed="rId5" cstate="print"/>
          <a:stretch>
            <a:fillRect/>
          </a:stretch>
        </p:blipFill>
        <p:spPr>
          <a:xfrm>
            <a:off x="4687758" y="2053359"/>
            <a:ext cx="1949859" cy="1282340"/>
          </a:xfrm>
          <a:prstGeom prst="rect">
            <a:avLst/>
          </a:prstGeom>
          <a:ln w="9525">
            <a:solidFill>
              <a:schemeClr val="tx1"/>
            </a:solidFill>
          </a:ln>
        </p:spPr>
      </p:pic>
      <p:sp>
        <p:nvSpPr>
          <p:cNvPr id="12" name="Rectangle 11"/>
          <p:cNvSpPr/>
          <p:nvPr/>
        </p:nvSpPr>
        <p:spPr>
          <a:xfrm>
            <a:off x="1600200" y="76200"/>
            <a:ext cx="304800" cy="3810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410" name="Picture 2"/>
          <p:cNvPicPr>
            <a:picLocks noChangeAspect="1" noChangeArrowheads="1"/>
          </p:cNvPicPr>
          <p:nvPr/>
        </p:nvPicPr>
        <p:blipFill>
          <a:blip r:embed="rId6" cstate="print"/>
          <a:srcRect/>
          <a:stretch>
            <a:fillRect/>
          </a:stretch>
        </p:blipFill>
        <p:spPr bwMode="auto">
          <a:xfrm>
            <a:off x="-25953" y="1671340"/>
            <a:ext cx="1549953" cy="1278492"/>
          </a:xfrm>
          <a:prstGeom prst="rect">
            <a:avLst/>
          </a:prstGeom>
          <a:noFill/>
          <a:ln w="9525">
            <a:noFill/>
            <a:miter lim="800000"/>
            <a:headEnd/>
            <a:tailEnd/>
          </a:ln>
        </p:spPr>
      </p:pic>
      <p:pic>
        <p:nvPicPr>
          <p:cNvPr id="3" name="Picture 2">
            <a:extLst>
              <a:ext uri="{FF2B5EF4-FFF2-40B4-BE49-F238E27FC236}">
                <a16:creationId xmlns:a16="http://schemas.microsoft.com/office/drawing/2014/main" id="{8733A451-AD13-3FF7-C1AC-B61CDFC44038}"/>
              </a:ext>
            </a:extLst>
          </p:cNvPr>
          <p:cNvPicPr>
            <a:picLocks noChangeAspect="1"/>
          </p:cNvPicPr>
          <p:nvPr/>
        </p:nvPicPr>
        <p:blipFill>
          <a:blip r:embed="rId7"/>
          <a:stretch>
            <a:fillRect/>
          </a:stretch>
        </p:blipFill>
        <p:spPr>
          <a:xfrm>
            <a:off x="5050667" y="4019811"/>
            <a:ext cx="1324189" cy="1386651"/>
          </a:xfrm>
          <a:prstGeom prst="rect">
            <a:avLst/>
          </a:prstGeom>
        </p:spPr>
      </p:pic>
      <p:sp>
        <p:nvSpPr>
          <p:cNvPr id="2" name="TextBox 1">
            <a:extLst>
              <a:ext uri="{FF2B5EF4-FFF2-40B4-BE49-F238E27FC236}">
                <a16:creationId xmlns:a16="http://schemas.microsoft.com/office/drawing/2014/main" id="{0426E9B5-033D-165B-01BF-D83DA063A856}"/>
              </a:ext>
            </a:extLst>
          </p:cNvPr>
          <p:cNvSpPr txBox="1"/>
          <p:nvPr/>
        </p:nvSpPr>
        <p:spPr>
          <a:xfrm>
            <a:off x="9554955" y="1553363"/>
            <a:ext cx="2284620" cy="461665"/>
          </a:xfrm>
          <a:prstGeom prst="rect">
            <a:avLst/>
          </a:prstGeom>
          <a:noFill/>
        </p:spPr>
        <p:txBody>
          <a:bodyPr wrap="square" rtlCol="0">
            <a:spAutoFit/>
          </a:bodyPr>
          <a:lstStyle/>
          <a:p>
            <a:r>
              <a:rPr lang="en-US" dirty="0"/>
              <a:t>   </a:t>
            </a:r>
            <a:r>
              <a:rPr lang="en-US" sz="2400" dirty="0">
                <a:solidFill>
                  <a:srgbClr val="FF0000"/>
                </a:solidFill>
              </a:rPr>
              <a:t>AR number</a:t>
            </a:r>
            <a:r>
              <a:rPr lang="en-US" dirty="0"/>
              <a:t> </a:t>
            </a:r>
          </a:p>
        </p:txBody>
      </p:sp>
      <p:sp>
        <p:nvSpPr>
          <p:cNvPr id="4" name="Arrow: Up 3">
            <a:extLst>
              <a:ext uri="{FF2B5EF4-FFF2-40B4-BE49-F238E27FC236}">
                <a16:creationId xmlns:a16="http://schemas.microsoft.com/office/drawing/2014/main" id="{6F80BE3F-FA77-5D63-6754-36C89004516F}"/>
              </a:ext>
            </a:extLst>
          </p:cNvPr>
          <p:cNvSpPr/>
          <p:nvPr/>
        </p:nvSpPr>
        <p:spPr>
          <a:xfrm>
            <a:off x="11439525" y="1459238"/>
            <a:ext cx="352425" cy="436007"/>
          </a:xfrm>
          <a:prstGeom prst="up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5043B04-B21C-8FF6-9B27-0BA07F83FDA8}"/>
              </a:ext>
            </a:extLst>
          </p:cNvPr>
          <p:cNvSpPr txBox="1"/>
          <p:nvPr/>
        </p:nvSpPr>
        <p:spPr>
          <a:xfrm>
            <a:off x="10287000" y="4154963"/>
            <a:ext cx="2155646" cy="1569660"/>
          </a:xfrm>
          <a:prstGeom prst="rect">
            <a:avLst/>
          </a:prstGeom>
          <a:noFill/>
        </p:spPr>
        <p:txBody>
          <a:bodyPr wrap="square" rtlCol="0">
            <a:spAutoFit/>
          </a:bodyPr>
          <a:lstStyle/>
          <a:p>
            <a:r>
              <a:rPr lang="en-US" sz="2400" dirty="0">
                <a:solidFill>
                  <a:srgbClr val="FF0000"/>
                </a:solidFill>
              </a:rPr>
              <a:t>Periclinal ÷</a:t>
            </a:r>
          </a:p>
          <a:p>
            <a:r>
              <a:rPr lang="en-US" sz="2400" dirty="0"/>
              <a:t>but final cell composition </a:t>
            </a:r>
          </a:p>
          <a:p>
            <a:r>
              <a:rPr lang="en-US" sz="2400" dirty="0"/>
              <a:t>is normal</a:t>
            </a:r>
            <a:endParaRPr lang="en-US" sz="2800" dirty="0"/>
          </a:p>
        </p:txBody>
      </p:sp>
      <p:sp>
        <p:nvSpPr>
          <p:cNvPr id="6" name="Arrow: Up 5">
            <a:extLst>
              <a:ext uri="{FF2B5EF4-FFF2-40B4-BE49-F238E27FC236}">
                <a16:creationId xmlns:a16="http://schemas.microsoft.com/office/drawing/2014/main" id="{C56F5CDE-C87B-B947-DF1E-7EAF8DE17EC7}"/>
              </a:ext>
            </a:extLst>
          </p:cNvPr>
          <p:cNvSpPr/>
          <p:nvPr/>
        </p:nvSpPr>
        <p:spPr>
          <a:xfrm>
            <a:off x="11839575" y="4086486"/>
            <a:ext cx="352425" cy="436007"/>
          </a:xfrm>
          <a:prstGeom prst="up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37D89D2-51BC-5F76-1C6E-C7B8B1BFF60F}"/>
              </a:ext>
            </a:extLst>
          </p:cNvPr>
          <p:cNvSpPr txBox="1"/>
          <p:nvPr/>
        </p:nvSpPr>
        <p:spPr>
          <a:xfrm>
            <a:off x="9770619" y="2053359"/>
            <a:ext cx="2345180" cy="830997"/>
          </a:xfrm>
          <a:prstGeom prst="rect">
            <a:avLst/>
          </a:prstGeom>
          <a:noFill/>
        </p:spPr>
        <p:txBody>
          <a:bodyPr wrap="square" rtlCol="0">
            <a:spAutoFit/>
          </a:bodyPr>
          <a:lstStyle/>
          <a:p>
            <a:r>
              <a:rPr lang="en-US" sz="2400" dirty="0"/>
              <a:t>Final </a:t>
            </a:r>
            <a:r>
              <a:rPr lang="en-US" sz="2400" dirty="0" err="1"/>
              <a:t>AR:total</a:t>
            </a:r>
            <a:r>
              <a:rPr lang="en-US" sz="2400" dirty="0"/>
              <a:t> ratio is normal</a:t>
            </a:r>
          </a:p>
        </p:txBody>
      </p:sp>
    </p:spTree>
    <p:extLst>
      <p:ext uri="{BB962C8B-B14F-4D97-AF65-F5344CB8AC3E}">
        <p14:creationId xmlns:p14="http://schemas.microsoft.com/office/powerpoint/2010/main" val="337368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702825" y="3323039"/>
            <a:ext cx="10786350" cy="2819400"/>
          </a:xfrm>
        </p:spPr>
        <p:txBody>
          <a:bodyPr>
            <a:noAutofit/>
          </a:bodyPr>
          <a:lstStyle/>
          <a:p>
            <a:pPr algn="l"/>
            <a:r>
              <a:rPr lang="en-US" sz="3200" dirty="0">
                <a:solidFill>
                  <a:srgbClr val="3333FF"/>
                </a:solidFill>
                <a:latin typeface="Arial" pitchFamily="34" charset="0"/>
                <a:cs typeface="Arial" pitchFamily="34" charset="0"/>
              </a:rPr>
              <a:t>Reducing states rescue AR specification in </a:t>
            </a:r>
            <a:r>
              <a:rPr lang="en-US" sz="3200" i="1" dirty="0">
                <a:solidFill>
                  <a:srgbClr val="3333FF"/>
                </a:solidFill>
                <a:latin typeface="Arial" pitchFamily="34" charset="0"/>
                <a:cs typeface="Arial" pitchFamily="34" charset="0"/>
              </a:rPr>
              <a:t>msca1 </a:t>
            </a:r>
            <a:r>
              <a:rPr lang="en-US" sz="3200" dirty="0">
                <a:solidFill>
                  <a:srgbClr val="3333FF"/>
                </a:solidFill>
                <a:latin typeface="Arial" pitchFamily="34" charset="0"/>
                <a:cs typeface="Arial" pitchFamily="34" charset="0"/>
              </a:rPr>
              <a:t>mutants </a:t>
            </a:r>
            <a:r>
              <a:rPr lang="en-US" sz="3200" i="1" dirty="0">
                <a:latin typeface="Arial" pitchFamily="34" charset="0"/>
                <a:cs typeface="Arial" pitchFamily="34" charset="0"/>
              </a:rPr>
              <a:t>…</a:t>
            </a:r>
            <a:r>
              <a:rPr lang="en-US" sz="3200" dirty="0">
                <a:latin typeface="Arial" pitchFamily="34" charset="0"/>
                <a:cs typeface="Arial" pitchFamily="34" charset="0"/>
              </a:rPr>
              <a:t>confirming that redox controls AR fate. </a:t>
            </a:r>
            <a:br>
              <a:rPr lang="en-US" sz="3200" dirty="0">
                <a:latin typeface="Arial" pitchFamily="34" charset="0"/>
                <a:cs typeface="Arial" pitchFamily="34" charset="0"/>
              </a:rPr>
            </a:br>
            <a:r>
              <a:rPr lang="en-US" sz="3200" dirty="0">
                <a:latin typeface="Arial" pitchFamily="34" charset="0"/>
                <a:cs typeface="Arial" pitchFamily="34" charset="0"/>
              </a:rPr>
              <a:t> </a:t>
            </a:r>
            <a:br>
              <a:rPr lang="en-US" sz="3200" dirty="0">
                <a:latin typeface="Arial" pitchFamily="34" charset="0"/>
                <a:cs typeface="Arial" pitchFamily="34" charset="0"/>
              </a:rPr>
            </a:br>
            <a:r>
              <a:rPr lang="en-US" sz="3200" dirty="0">
                <a:solidFill>
                  <a:srgbClr val="0000FF"/>
                </a:solidFill>
                <a:latin typeface="Arial" pitchFamily="34" charset="0"/>
                <a:cs typeface="Arial" pitchFamily="34" charset="0"/>
              </a:rPr>
              <a:t>Likely mechanism</a:t>
            </a:r>
            <a:r>
              <a:rPr lang="en-US" sz="3200" dirty="0">
                <a:latin typeface="Arial" pitchFamily="34" charset="0"/>
                <a:cs typeface="Arial" pitchFamily="34" charset="0"/>
              </a:rPr>
              <a:t>:  TGA transcription factors reduced and thereby activated and move to the nucleus.  </a:t>
            </a:r>
            <a:endParaRPr lang="en-US" sz="3200" i="1" dirty="0">
              <a:latin typeface="Arial" pitchFamily="34" charset="0"/>
              <a:cs typeface="Arial" pitchFamily="34" charset="0"/>
            </a:endParaRPr>
          </a:p>
        </p:txBody>
      </p:sp>
      <p:sp>
        <p:nvSpPr>
          <p:cNvPr id="23" name="Title 1"/>
          <p:cNvSpPr txBox="1">
            <a:spLocks/>
          </p:cNvSpPr>
          <p:nvPr/>
        </p:nvSpPr>
        <p:spPr>
          <a:xfrm>
            <a:off x="740769" y="259115"/>
            <a:ext cx="6220956" cy="2819400"/>
          </a:xfrm>
          <a:prstGeom prst="rect">
            <a:avLst/>
          </a:prstGeom>
        </p:spPr>
        <p:txBody>
          <a:bodyPr vert="horz" lIns="91440" tIns="45720" rIns="91440" bIns="45720" rtlCol="0" anchor="ctr">
            <a:noAutofit/>
          </a:bodyPr>
          <a:lstStyle/>
          <a:p>
            <a:pPr>
              <a:spcBef>
                <a:spcPct val="0"/>
              </a:spcBef>
              <a:defRPr/>
            </a:pPr>
            <a:r>
              <a:rPr lang="en-US" sz="3200" dirty="0">
                <a:solidFill>
                  <a:srgbClr val="FF0000"/>
                </a:solidFill>
                <a:latin typeface="Arial" pitchFamily="34" charset="0"/>
                <a:ea typeface="+mj-ea"/>
                <a:cs typeface="Arial" pitchFamily="34" charset="0"/>
              </a:rPr>
              <a:t>Surprise:  </a:t>
            </a:r>
            <a:r>
              <a:rPr lang="en-US" sz="3200" dirty="0">
                <a:latin typeface="Arial" pitchFamily="34" charset="0"/>
                <a:ea typeface="+mj-ea"/>
                <a:cs typeface="Arial" pitchFamily="34" charset="0"/>
              </a:rPr>
              <a:t>Ectopic AR cells form during redox manipulation and organize periclinal divisions in novel locations…all cells are competent to respond to hypoxia and secrete MAC1.  </a:t>
            </a:r>
            <a:endParaRPr lang="en-US" sz="3200" i="1" dirty="0">
              <a:latin typeface="Arial" pitchFamily="34" charset="0"/>
              <a:ea typeface="+mj-ea"/>
              <a:cs typeface="Arial" pitchFamily="34" charset="0"/>
            </a:endParaRPr>
          </a:p>
        </p:txBody>
      </p:sp>
      <p:pic>
        <p:nvPicPr>
          <p:cNvPr id="24" name="Picture 2" descr="C:\Users\Virginia\appdata\roaming\qualcomm\eudora\attach\nitrogen 132 micron after 48 hrs of nitrogen treatment... you can get whole groups of precoscious AR.png"/>
          <p:cNvPicPr>
            <a:picLocks noChangeAspect="1" noChangeArrowheads="1"/>
          </p:cNvPicPr>
          <p:nvPr/>
        </p:nvPicPr>
        <p:blipFill>
          <a:blip r:embed="rId2" cstate="print"/>
          <a:srcRect/>
          <a:stretch>
            <a:fillRect/>
          </a:stretch>
        </p:blipFill>
        <p:spPr bwMode="auto">
          <a:xfrm>
            <a:off x="7296940" y="108297"/>
            <a:ext cx="3066260" cy="2819400"/>
          </a:xfrm>
          <a:prstGeom prst="rect">
            <a:avLst/>
          </a:prstGeom>
          <a:ln w="3175" cap="sq">
            <a:solidFill>
              <a:srgbClr val="07A916"/>
            </a:solidFill>
            <a:prstDash val="solid"/>
            <a:miter lim="800000"/>
          </a:ln>
          <a:effectLst>
            <a:outerShdw blurRad="50800" dist="38100" dir="2700000" algn="tl" rotWithShape="0">
              <a:srgbClr val="000000">
                <a:alpha val="43000"/>
              </a:srgbClr>
            </a:outerShdw>
          </a:effectLst>
        </p:spPr>
      </p:pic>
      <p:sp>
        <p:nvSpPr>
          <p:cNvPr id="25" name="Content Placeholder 2"/>
          <p:cNvSpPr>
            <a:spLocks noGrp="1"/>
          </p:cNvSpPr>
          <p:nvPr>
            <p:ph idx="1"/>
          </p:nvPr>
        </p:nvSpPr>
        <p:spPr>
          <a:xfrm>
            <a:off x="7848600" y="152400"/>
            <a:ext cx="2514600" cy="381000"/>
          </a:xfrm>
          <a:solidFill>
            <a:srgbClr val="99FF99"/>
          </a:solidFill>
        </p:spPr>
        <p:txBody>
          <a:bodyPr>
            <a:noAutofit/>
          </a:bodyPr>
          <a:lstStyle/>
          <a:p>
            <a:pPr>
              <a:buNone/>
            </a:pPr>
            <a:r>
              <a:rPr lang="en-US" sz="2000" dirty="0">
                <a:latin typeface="Arial Rounded MT Bold" pitchFamily="34" charset="0"/>
                <a:cs typeface="Arial" pitchFamily="34" charset="0"/>
              </a:rPr>
              <a:t>132 </a:t>
            </a:r>
            <a:r>
              <a:rPr lang="el-GR" sz="2000" dirty="0">
                <a:latin typeface="Arial" pitchFamily="34" charset="0"/>
                <a:cs typeface="Arial" pitchFamily="34" charset="0"/>
              </a:rPr>
              <a:t>μ</a:t>
            </a:r>
            <a:r>
              <a:rPr lang="en-US" sz="2000" dirty="0">
                <a:latin typeface="Arial Rounded MT Bold" pitchFamily="34" charset="0"/>
                <a:cs typeface="Arial" pitchFamily="34" charset="0"/>
              </a:rPr>
              <a:t>m  N</a:t>
            </a:r>
            <a:r>
              <a:rPr lang="en-US" sz="2000" baseline="-25000" dirty="0">
                <a:latin typeface="Arial Rounded MT Bold" pitchFamily="34" charset="0"/>
                <a:cs typeface="Arial" pitchFamily="34" charset="0"/>
              </a:rPr>
              <a:t>2</a:t>
            </a:r>
            <a:r>
              <a:rPr lang="en-US" sz="2000" dirty="0">
                <a:latin typeface="Arial Rounded MT Bold" pitchFamily="34" charset="0"/>
                <a:cs typeface="Arial" pitchFamily="34" charset="0"/>
              </a:rPr>
              <a:t> needle</a:t>
            </a:r>
            <a:endParaRPr lang="en-US" sz="2000" baseline="-25000" dirty="0">
              <a:latin typeface="Arial Rounded MT Bold" pitchFamily="34" charset="0"/>
              <a:cs typeface="Arial" pitchFamily="34" charset="0"/>
            </a:endParaRPr>
          </a:p>
        </p:txBody>
      </p:sp>
      <p:grpSp>
        <p:nvGrpSpPr>
          <p:cNvPr id="2" name="Group 25"/>
          <p:cNvGrpSpPr/>
          <p:nvPr/>
        </p:nvGrpSpPr>
        <p:grpSpPr>
          <a:xfrm>
            <a:off x="9372600" y="1143000"/>
            <a:ext cx="762000" cy="685800"/>
            <a:chOff x="7696200" y="4572000"/>
            <a:chExt cx="838200" cy="685800"/>
          </a:xfrm>
        </p:grpSpPr>
        <p:sp>
          <p:nvSpPr>
            <p:cNvPr id="27" name="Oval 26"/>
            <p:cNvSpPr/>
            <p:nvPr/>
          </p:nvSpPr>
          <p:spPr>
            <a:xfrm flipH="1" flipV="1">
              <a:off x="8001000" y="4953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flipH="1" flipV="1">
              <a:off x="7696200" y="48006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flipH="1" flipV="1">
              <a:off x="8382000" y="48006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flipH="1" flipV="1">
              <a:off x="7848600" y="4572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flipH="1" flipV="1">
              <a:off x="8305800" y="5105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flipH="1" flipV="1">
              <a:off x="8153400" y="4724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8"/>
          <p:cNvGrpSpPr/>
          <p:nvPr/>
        </p:nvGrpSpPr>
        <p:grpSpPr>
          <a:xfrm rot="18355383">
            <a:off x="10640667" y="898904"/>
            <a:ext cx="1269304" cy="1688886"/>
            <a:chOff x="990600" y="3810000"/>
            <a:chExt cx="990600" cy="1143000"/>
          </a:xfrm>
        </p:grpSpPr>
        <p:sp>
          <p:nvSpPr>
            <p:cNvPr id="34" name="Rounded Rectangle 33"/>
            <p:cNvSpPr/>
            <p:nvPr/>
          </p:nvSpPr>
          <p:spPr>
            <a:xfrm>
              <a:off x="1295400" y="4114800"/>
              <a:ext cx="381000" cy="533400"/>
            </a:xfrm>
            <a:prstGeom prst="roundRect">
              <a:avLst/>
            </a:prstGeom>
            <a:solidFill>
              <a:srgbClr val="F75B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22"/>
            <p:cNvGrpSpPr/>
            <p:nvPr/>
          </p:nvGrpSpPr>
          <p:grpSpPr>
            <a:xfrm flipV="1">
              <a:off x="1676400" y="4114800"/>
              <a:ext cx="304800" cy="533400"/>
              <a:chOff x="7239000" y="3886200"/>
              <a:chExt cx="304800" cy="533400"/>
            </a:xfrm>
          </p:grpSpPr>
          <p:sp>
            <p:nvSpPr>
              <p:cNvPr id="45" name="Rounded Rectangle 44"/>
              <p:cNvSpPr/>
              <p:nvPr/>
            </p:nvSpPr>
            <p:spPr>
              <a:xfrm>
                <a:off x="7239000" y="3886200"/>
                <a:ext cx="1524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p:cNvSpPr/>
              <p:nvPr/>
            </p:nvSpPr>
            <p:spPr>
              <a:xfrm>
                <a:off x="7391400" y="3886200"/>
                <a:ext cx="152400" cy="533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29"/>
            <p:cNvGrpSpPr/>
            <p:nvPr/>
          </p:nvGrpSpPr>
          <p:grpSpPr>
            <a:xfrm rot="10800000">
              <a:off x="990600" y="4114800"/>
              <a:ext cx="304800" cy="533400"/>
              <a:chOff x="7239000" y="3886200"/>
              <a:chExt cx="304800" cy="533400"/>
            </a:xfrm>
          </p:grpSpPr>
          <p:sp>
            <p:nvSpPr>
              <p:cNvPr id="43" name="Rounded Rectangle 42"/>
              <p:cNvSpPr/>
              <p:nvPr/>
            </p:nvSpPr>
            <p:spPr>
              <a:xfrm>
                <a:off x="7239000" y="3886200"/>
                <a:ext cx="1524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43"/>
              <p:cNvSpPr/>
              <p:nvPr/>
            </p:nvSpPr>
            <p:spPr>
              <a:xfrm>
                <a:off x="7391400" y="3886200"/>
                <a:ext cx="152400" cy="533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32"/>
            <p:cNvGrpSpPr/>
            <p:nvPr/>
          </p:nvGrpSpPr>
          <p:grpSpPr>
            <a:xfrm rot="16200000" flipH="1">
              <a:off x="1333500" y="4533900"/>
              <a:ext cx="304800" cy="533400"/>
              <a:chOff x="7239000" y="3886200"/>
              <a:chExt cx="304800" cy="533400"/>
            </a:xfrm>
          </p:grpSpPr>
          <p:sp>
            <p:nvSpPr>
              <p:cNvPr id="41" name="Rounded Rectangle 40"/>
              <p:cNvSpPr/>
              <p:nvPr/>
            </p:nvSpPr>
            <p:spPr>
              <a:xfrm>
                <a:off x="7239000" y="3886200"/>
                <a:ext cx="1524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7391400" y="3886200"/>
                <a:ext cx="152400" cy="533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35"/>
            <p:cNvGrpSpPr/>
            <p:nvPr/>
          </p:nvGrpSpPr>
          <p:grpSpPr>
            <a:xfrm rot="5400000" flipH="1">
              <a:off x="1333500" y="3695700"/>
              <a:ext cx="304800" cy="533400"/>
              <a:chOff x="7239000" y="3886200"/>
              <a:chExt cx="304800" cy="533400"/>
            </a:xfrm>
          </p:grpSpPr>
          <p:sp>
            <p:nvSpPr>
              <p:cNvPr id="39" name="Rounded Rectangle 38"/>
              <p:cNvSpPr/>
              <p:nvPr/>
            </p:nvSpPr>
            <p:spPr>
              <a:xfrm>
                <a:off x="7239000" y="3886200"/>
                <a:ext cx="152400" cy="533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p:nvSpPr>
            <p:spPr>
              <a:xfrm>
                <a:off x="7391400" y="3886200"/>
                <a:ext cx="152400" cy="533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5" name="Straight Arrow Connector 14"/>
          <p:cNvCxnSpPr/>
          <p:nvPr/>
        </p:nvCxnSpPr>
        <p:spPr>
          <a:xfrm>
            <a:off x="9144000" y="816704"/>
            <a:ext cx="297872" cy="18976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9463454" y="795904"/>
            <a:ext cx="297872" cy="18976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9967243" y="911585"/>
            <a:ext cx="297872" cy="189763"/>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26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1" y="123826"/>
            <a:ext cx="11239499" cy="739775"/>
          </a:xfrm>
        </p:spPr>
        <p:txBody>
          <a:bodyPr>
            <a:noAutofit/>
          </a:bodyPr>
          <a:lstStyle/>
          <a:p>
            <a:r>
              <a:rPr lang="en-US" sz="4000" dirty="0">
                <a:latin typeface="Arial" pitchFamily="34" charset="0"/>
                <a:cs typeface="Arial" pitchFamily="34" charset="0"/>
              </a:rPr>
              <a:t>New insights about anther cell fate specification</a:t>
            </a:r>
          </a:p>
        </p:txBody>
      </p:sp>
      <p:sp>
        <p:nvSpPr>
          <p:cNvPr id="3" name="Content Placeholder 2"/>
          <p:cNvSpPr>
            <a:spLocks noGrp="1"/>
          </p:cNvSpPr>
          <p:nvPr>
            <p:ph idx="1"/>
          </p:nvPr>
        </p:nvSpPr>
        <p:spPr>
          <a:xfrm>
            <a:off x="466724" y="1085849"/>
            <a:ext cx="11610975" cy="5648325"/>
          </a:xfrm>
        </p:spPr>
        <p:txBody>
          <a:bodyPr>
            <a:normAutofit/>
          </a:bodyPr>
          <a:lstStyle/>
          <a:p>
            <a:pPr>
              <a:buFont typeface="Wingdings" pitchFamily="2" charset="2"/>
              <a:buChar char="v"/>
            </a:pPr>
            <a:r>
              <a:rPr lang="en-US" dirty="0">
                <a:latin typeface="Arial" pitchFamily="34" charset="0"/>
                <a:cs typeface="Arial" pitchFamily="34" charset="0"/>
              </a:rPr>
              <a:t>    AR do not arise from a physically asymmetric division of a “special” hypodermal cell </a:t>
            </a:r>
            <a:r>
              <a:rPr lang="en-US" dirty="0">
                <a:solidFill>
                  <a:srgbClr val="FF0000"/>
                </a:solidFill>
                <a:latin typeface="Arial" pitchFamily="34" charset="0"/>
                <a:cs typeface="Arial" pitchFamily="34" charset="0"/>
              </a:rPr>
              <a:t>refuting the classic lineage model.</a:t>
            </a:r>
          </a:p>
          <a:p>
            <a:pPr marL="0" indent="0">
              <a:buNone/>
            </a:pPr>
            <a:endParaRPr lang="en-US" sz="1000" dirty="0">
              <a:solidFill>
                <a:srgbClr val="FF0000"/>
              </a:solidFill>
              <a:latin typeface="Arial" pitchFamily="34" charset="0"/>
              <a:cs typeface="Arial" pitchFamily="34" charset="0"/>
            </a:endParaRPr>
          </a:p>
          <a:p>
            <a:pPr>
              <a:buFont typeface="Wingdings" pitchFamily="2" charset="2"/>
              <a:buChar char="v"/>
            </a:pPr>
            <a:r>
              <a:rPr lang="en-US" dirty="0">
                <a:latin typeface="Arial" pitchFamily="34" charset="0"/>
                <a:cs typeface="Arial" pitchFamily="34" charset="0"/>
              </a:rPr>
              <a:t>    </a:t>
            </a:r>
            <a:r>
              <a:rPr lang="en-US" dirty="0">
                <a:solidFill>
                  <a:srgbClr val="0000FF"/>
                </a:solidFill>
                <a:latin typeface="Arial" pitchFamily="34" charset="0"/>
                <a:cs typeface="Arial" pitchFamily="34" charset="0"/>
              </a:rPr>
              <a:t>Any anther cell </a:t>
            </a:r>
            <a:r>
              <a:rPr lang="en-US" dirty="0">
                <a:latin typeface="Arial" pitchFamily="34" charset="0"/>
                <a:cs typeface="Arial" pitchFamily="34" charset="0"/>
              </a:rPr>
              <a:t>could become a pre-meiotic AR.   </a:t>
            </a:r>
            <a:r>
              <a:rPr lang="en-US" dirty="0">
                <a:solidFill>
                  <a:srgbClr val="FF0000"/>
                </a:solidFill>
                <a:latin typeface="Arial" pitchFamily="34" charset="0"/>
                <a:cs typeface="Arial" pitchFamily="34" charset="0"/>
              </a:rPr>
              <a:t>Particularly striking that pre-epidermis and pre-vascular cells can differentiate as AR during hypoxia</a:t>
            </a:r>
            <a:r>
              <a:rPr lang="en-US" dirty="0">
                <a:latin typeface="Arial" pitchFamily="34" charset="0"/>
                <a:cs typeface="Arial" pitchFamily="34" charset="0"/>
              </a:rPr>
              <a:t>.  All anther cells contain MSCA1 and can respond.</a:t>
            </a:r>
          </a:p>
          <a:p>
            <a:pPr>
              <a:buFont typeface="Wingdings" pitchFamily="2" charset="2"/>
              <a:buChar char="v"/>
            </a:pPr>
            <a:endParaRPr lang="en-US" sz="1000" dirty="0">
              <a:latin typeface="Arial" pitchFamily="34" charset="0"/>
              <a:cs typeface="Arial" pitchFamily="34" charset="0"/>
            </a:endParaRPr>
          </a:p>
          <a:p>
            <a:pPr>
              <a:buFont typeface="Wingdings" pitchFamily="2" charset="2"/>
              <a:buChar char="v"/>
            </a:pPr>
            <a:r>
              <a:rPr lang="en-US" dirty="0">
                <a:latin typeface="Arial" pitchFamily="34" charset="0"/>
                <a:cs typeface="Arial" pitchFamily="34" charset="0"/>
              </a:rPr>
              <a:t>    </a:t>
            </a:r>
            <a:r>
              <a:rPr lang="en-US" dirty="0">
                <a:solidFill>
                  <a:srgbClr val="FF0000"/>
                </a:solidFill>
                <a:latin typeface="Arial" pitchFamily="34" charset="0"/>
                <a:cs typeface="Arial" pitchFamily="34" charset="0"/>
              </a:rPr>
              <a:t>AR arise first </a:t>
            </a:r>
            <a:r>
              <a:rPr lang="en-US" dirty="0">
                <a:latin typeface="Arial" pitchFamily="34" charset="0"/>
                <a:cs typeface="Arial" pitchFamily="34" charset="0"/>
              </a:rPr>
              <a:t>and then up-regulate and secrete MAC1 to organize the soma, opposite of animals.</a:t>
            </a:r>
          </a:p>
          <a:p>
            <a:pPr>
              <a:buFont typeface="Wingdings" pitchFamily="2" charset="2"/>
              <a:buChar char="v"/>
            </a:pPr>
            <a:endParaRPr lang="en-US" sz="1000" dirty="0">
              <a:latin typeface="Arial" pitchFamily="34" charset="0"/>
              <a:cs typeface="Arial" pitchFamily="34" charset="0"/>
            </a:endParaRPr>
          </a:p>
          <a:p>
            <a:pPr>
              <a:buFont typeface="Wingdings" pitchFamily="2" charset="2"/>
              <a:buChar char="v"/>
            </a:pPr>
            <a:r>
              <a:rPr lang="en-US" dirty="0">
                <a:latin typeface="Arial" pitchFamily="34" charset="0"/>
                <a:cs typeface="Arial" pitchFamily="34" charset="0"/>
              </a:rPr>
              <a:t>    </a:t>
            </a:r>
            <a:r>
              <a:rPr lang="en-US" dirty="0">
                <a:solidFill>
                  <a:srgbClr val="0000FF"/>
                </a:solidFill>
                <a:latin typeface="Arial" pitchFamily="34" charset="0"/>
                <a:cs typeface="Arial" pitchFamily="34" charset="0"/>
              </a:rPr>
              <a:t>Hypoxia may be a general trigger</a:t>
            </a:r>
            <a:r>
              <a:rPr lang="en-US" dirty="0">
                <a:latin typeface="Arial" pitchFamily="34" charset="0"/>
                <a:cs typeface="Arial" pitchFamily="34" charset="0"/>
              </a:rPr>
              <a:t>, an emergent property of growth (solves the </a:t>
            </a:r>
            <a:r>
              <a:rPr lang="en-US" i="1" dirty="0">
                <a:latin typeface="Arial" pitchFamily="34" charset="0"/>
                <a:cs typeface="Arial" pitchFamily="34" charset="0"/>
              </a:rPr>
              <a:t>“am I a large enough organ mass to differentiate question”</a:t>
            </a:r>
            <a:r>
              <a:rPr lang="en-US" dirty="0">
                <a:latin typeface="Arial" pitchFamily="34" charset="0"/>
                <a:cs typeface="Arial" pitchFamily="34" charset="0"/>
              </a:rPr>
              <a:t>).</a:t>
            </a:r>
          </a:p>
        </p:txBody>
      </p:sp>
    </p:spTree>
    <p:extLst>
      <p:ext uri="{BB962C8B-B14F-4D97-AF65-F5344CB8AC3E}">
        <p14:creationId xmlns:p14="http://schemas.microsoft.com/office/powerpoint/2010/main" val="258225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44543"/>
            <a:ext cx="11836400" cy="1469707"/>
          </a:xfrm>
        </p:spPr>
        <p:txBody>
          <a:bodyPr>
            <a:noAutofit/>
          </a:bodyPr>
          <a:lstStyle/>
          <a:p>
            <a:pPr>
              <a:lnSpc>
                <a:spcPct val="150000"/>
              </a:lnSpc>
            </a:pPr>
            <a:r>
              <a:rPr lang="en-US" sz="2400" dirty="0">
                <a:latin typeface="Arial" pitchFamily="34" charset="0"/>
                <a:cs typeface="Arial" pitchFamily="34" charset="0"/>
              </a:rPr>
              <a:t>OCL4 epidermal cells send a signal that suppresses extra subepidermal (EN) periclinal divisions, fixing PPC fate.   L2 cells in </a:t>
            </a:r>
            <a:r>
              <a:rPr lang="en-US" sz="2400" i="1" dirty="0">
                <a:latin typeface="Arial" pitchFamily="34" charset="0"/>
                <a:cs typeface="Arial" pitchFamily="34" charset="0"/>
              </a:rPr>
              <a:t>mac1</a:t>
            </a:r>
            <a:r>
              <a:rPr lang="en-US" sz="2400" dirty="0">
                <a:latin typeface="Arial" pitchFamily="34" charset="0"/>
                <a:cs typeface="Arial" pitchFamily="34" charset="0"/>
              </a:rPr>
              <a:t> still respond to this negative signal as shown by double mutant analysis = separate signaling pathways.  </a:t>
            </a:r>
          </a:p>
        </p:txBody>
      </p:sp>
      <p:pic>
        <p:nvPicPr>
          <p:cNvPr id="81922" name="Picture 2"/>
          <p:cNvPicPr>
            <a:picLocks noChangeAspect="1" noChangeArrowheads="1"/>
          </p:cNvPicPr>
          <p:nvPr/>
        </p:nvPicPr>
        <p:blipFill>
          <a:blip r:embed="rId2" cstate="print"/>
          <a:srcRect/>
          <a:stretch>
            <a:fillRect/>
          </a:stretch>
        </p:blipFill>
        <p:spPr bwMode="auto">
          <a:xfrm>
            <a:off x="306861" y="1878662"/>
            <a:ext cx="7810979" cy="4919316"/>
          </a:xfrm>
          <a:prstGeom prst="rect">
            <a:avLst/>
          </a:prstGeom>
          <a:noFill/>
          <a:ln w="9525">
            <a:noFill/>
            <a:miter lim="800000"/>
            <a:headEnd/>
            <a:tailEnd/>
          </a:ln>
        </p:spPr>
      </p:pic>
      <p:sp>
        <p:nvSpPr>
          <p:cNvPr id="5" name="TextBox 4"/>
          <p:cNvSpPr txBox="1"/>
          <p:nvPr/>
        </p:nvSpPr>
        <p:spPr>
          <a:xfrm>
            <a:off x="306861" y="6398697"/>
            <a:ext cx="3694430" cy="369332"/>
          </a:xfrm>
          <a:prstGeom prst="rect">
            <a:avLst/>
          </a:prstGeom>
          <a:solidFill>
            <a:schemeClr val="bg2"/>
          </a:solidFill>
        </p:spPr>
        <p:txBody>
          <a:bodyPr wrap="square" rtlCol="0">
            <a:spAutoFit/>
          </a:bodyPr>
          <a:lstStyle/>
          <a:p>
            <a:r>
              <a:rPr lang="en-US" dirty="0">
                <a:latin typeface="Arial" panose="020B0604020202020204" pitchFamily="34" charset="0"/>
                <a:cs typeface="Arial" panose="020B0604020202020204" pitchFamily="34" charset="0"/>
              </a:rPr>
              <a:t>Wang </a:t>
            </a:r>
            <a:r>
              <a:rPr lang="en-US" i="1" dirty="0">
                <a:latin typeface="Arial" panose="020B0604020202020204" pitchFamily="34" charset="0"/>
                <a:cs typeface="Arial" panose="020B0604020202020204" pitchFamily="34" charset="0"/>
              </a:rPr>
              <a:t>et al. </a:t>
            </a:r>
            <a:r>
              <a:rPr lang="en-US" dirty="0">
                <a:latin typeface="Arial" panose="020B0604020202020204" pitchFamily="34" charset="0"/>
                <a:cs typeface="Arial" panose="020B0604020202020204" pitchFamily="34" charset="0"/>
              </a:rPr>
              <a:t>2012. Development</a:t>
            </a:r>
            <a:r>
              <a:rPr lang="en-US" i="1" dirty="0">
                <a:cs typeface="Arial" pitchFamily="34" charset="0"/>
              </a:rPr>
              <a:t>. </a:t>
            </a:r>
            <a:endParaRPr lang="en-US" dirty="0"/>
          </a:p>
        </p:txBody>
      </p:sp>
      <p:sp>
        <p:nvSpPr>
          <p:cNvPr id="3" name="TextBox 2"/>
          <p:cNvSpPr txBox="1"/>
          <p:nvPr/>
        </p:nvSpPr>
        <p:spPr>
          <a:xfrm>
            <a:off x="7496810" y="3338046"/>
            <a:ext cx="995045" cy="830997"/>
          </a:xfrm>
          <a:prstGeom prst="rect">
            <a:avLst/>
          </a:prstGeom>
          <a:solidFill>
            <a:srgbClr val="C1FFFF"/>
          </a:solidFill>
        </p:spPr>
        <p:txBody>
          <a:bodyPr wrap="square" rtlCol="0">
            <a:spAutoFit/>
          </a:bodyPr>
          <a:lstStyle/>
          <a:p>
            <a:r>
              <a:rPr lang="en-US" sz="1600" b="1" dirty="0">
                <a:latin typeface="Arial" panose="020B0604020202020204" pitchFamily="34" charset="0"/>
                <a:cs typeface="Arial" panose="020B0604020202020204" pitchFamily="34" charset="0"/>
              </a:rPr>
              <a:t>L2-d double layer</a:t>
            </a:r>
          </a:p>
        </p:txBody>
      </p:sp>
      <p:sp>
        <p:nvSpPr>
          <p:cNvPr id="6" name="TextBox 5"/>
          <p:cNvSpPr txBox="1"/>
          <p:nvPr/>
        </p:nvSpPr>
        <p:spPr>
          <a:xfrm>
            <a:off x="6441440" y="4169043"/>
            <a:ext cx="690880" cy="338554"/>
          </a:xfrm>
          <a:prstGeom prst="rect">
            <a:avLst/>
          </a:prstGeom>
          <a:solidFill>
            <a:schemeClr val="bg1"/>
          </a:solidFill>
        </p:spPr>
        <p:txBody>
          <a:bodyPr wrap="square" rtlCol="0">
            <a:spAutoFit/>
          </a:bodyPr>
          <a:lstStyle/>
          <a:p>
            <a:r>
              <a:rPr lang="en-US" sz="1600" b="1" dirty="0">
                <a:latin typeface="Arial" panose="020B0604020202020204" pitchFamily="34" charset="0"/>
                <a:cs typeface="Arial" panose="020B0604020202020204" pitchFamily="34" charset="0"/>
              </a:rPr>
              <a:t>L2-d</a:t>
            </a:r>
          </a:p>
        </p:txBody>
      </p:sp>
      <p:sp>
        <p:nvSpPr>
          <p:cNvPr id="7" name="TextBox 6"/>
          <p:cNvSpPr txBox="1"/>
          <p:nvPr/>
        </p:nvSpPr>
        <p:spPr>
          <a:xfrm>
            <a:off x="6786880" y="5116465"/>
            <a:ext cx="914400" cy="338554"/>
          </a:xfrm>
          <a:prstGeom prst="rect">
            <a:avLst/>
          </a:prstGeom>
          <a:solidFill>
            <a:srgbClr val="C1FFFF"/>
          </a:solidFill>
        </p:spPr>
        <p:txBody>
          <a:bodyPr wrap="square" rtlCol="0">
            <a:spAutoFit/>
          </a:bodyPr>
          <a:lstStyle/>
          <a:p>
            <a:r>
              <a:rPr lang="en-US" sz="1600" b="1" dirty="0">
                <a:latin typeface="Arial" panose="020B0604020202020204" pitchFamily="34" charset="0"/>
                <a:cs typeface="Arial" panose="020B0604020202020204" pitchFamily="34" charset="0"/>
              </a:rPr>
              <a:t>   L2-d</a:t>
            </a:r>
          </a:p>
        </p:txBody>
      </p:sp>
      <p:sp>
        <p:nvSpPr>
          <p:cNvPr id="4" name="TextBox 3">
            <a:extLst>
              <a:ext uri="{FF2B5EF4-FFF2-40B4-BE49-F238E27FC236}">
                <a16:creationId xmlns:a16="http://schemas.microsoft.com/office/drawing/2014/main" id="{2646E30F-07BD-6D27-5E80-F9FEEB195D48}"/>
              </a:ext>
            </a:extLst>
          </p:cNvPr>
          <p:cNvSpPr txBox="1"/>
          <p:nvPr/>
        </p:nvSpPr>
        <p:spPr>
          <a:xfrm>
            <a:off x="8646004" y="1887962"/>
            <a:ext cx="3239135" cy="2793842"/>
          </a:xfrm>
          <a:prstGeom prst="rect">
            <a:avLst/>
          </a:prstGeom>
          <a:solidFill>
            <a:srgbClr val="FFFFE7"/>
          </a:solidFill>
          <a:ln>
            <a:solidFill>
              <a:srgbClr val="FF0000"/>
            </a:solidFill>
          </a:ln>
        </p:spPr>
        <p:txBody>
          <a:bodyPr wrap="square" rtlCol="0">
            <a:spAutoFit/>
          </a:bodyPr>
          <a:lstStyle/>
          <a:p>
            <a:pPr>
              <a:lnSpc>
                <a:spcPct val="150000"/>
              </a:lnSpc>
            </a:pPr>
            <a:r>
              <a:rPr lang="en-US" sz="2400" dirty="0"/>
              <a:t>PPC cells then make an unknown signal that suppresses extra cell divisions by the archesporial cells.</a:t>
            </a:r>
          </a:p>
        </p:txBody>
      </p:sp>
    </p:spTree>
    <p:extLst>
      <p:ext uri="{BB962C8B-B14F-4D97-AF65-F5344CB8AC3E}">
        <p14:creationId xmlns:p14="http://schemas.microsoft.com/office/powerpoint/2010/main" val="1251028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0594300" y="733093"/>
            <a:ext cx="1263886" cy="1881130"/>
          </a:xfrm>
          <a:prstGeom prst="rect">
            <a:avLst/>
          </a:prstGeom>
        </p:spPr>
      </p:pic>
      <p:sp>
        <p:nvSpPr>
          <p:cNvPr id="3" name="Title 1"/>
          <p:cNvSpPr txBox="1">
            <a:spLocks/>
          </p:cNvSpPr>
          <p:nvPr/>
        </p:nvSpPr>
        <p:spPr>
          <a:xfrm>
            <a:off x="764746" y="1506245"/>
            <a:ext cx="11052880" cy="4268390"/>
          </a:xfrm>
          <a:prstGeom prst="rect">
            <a:avLst/>
          </a:prstGeom>
          <a:solidFill>
            <a:srgbClr val="A7FFA7"/>
          </a:solidFill>
          <a:ln w="19050">
            <a:solidFill>
              <a:srgbClr val="0000FF"/>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600" dirty="0">
                <a:latin typeface="Arial" pitchFamily="34" charset="0"/>
                <a:cs typeface="Arial" pitchFamily="34" charset="0"/>
              </a:rPr>
              <a:t>Epidermal OCL4 controls production of 21-nt phasiRNAs, which accumulate throughout the soma …. </a:t>
            </a:r>
            <a:r>
              <a:rPr lang="en-US" sz="3600" dirty="0">
                <a:solidFill>
                  <a:srgbClr val="FF0000"/>
                </a:solidFill>
                <a:latin typeface="Arial" pitchFamily="34" charset="0"/>
                <a:cs typeface="Arial" pitchFamily="34" charset="0"/>
              </a:rPr>
              <a:t>the mobile signal to trigger L2 somatic differentiation?</a:t>
            </a:r>
            <a:r>
              <a:rPr lang="en-US" sz="3600" dirty="0">
                <a:latin typeface="Arial" pitchFamily="34" charset="0"/>
                <a:cs typeface="Arial" pitchFamily="34" charset="0"/>
              </a:rPr>
              <a:t>   </a:t>
            </a:r>
          </a:p>
        </p:txBody>
      </p:sp>
    </p:spTree>
    <p:extLst>
      <p:ext uri="{BB962C8B-B14F-4D97-AF65-F5344CB8AC3E}">
        <p14:creationId xmlns:p14="http://schemas.microsoft.com/office/powerpoint/2010/main" val="56342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TextBox 886"/>
          <p:cNvSpPr txBox="1"/>
          <p:nvPr/>
        </p:nvSpPr>
        <p:spPr>
          <a:xfrm>
            <a:off x="241361" y="257965"/>
            <a:ext cx="6470248" cy="523220"/>
          </a:xfrm>
          <a:prstGeom prst="rect">
            <a:avLst/>
          </a:prstGeom>
          <a:solidFill>
            <a:srgbClr val="A7FFA7"/>
          </a:solidFill>
          <a:ln w="19050">
            <a:solidFill>
              <a:srgbClr val="0070C0"/>
            </a:solidFill>
          </a:ln>
        </p:spPr>
        <p:txBody>
          <a:bodyPr wrap="square" rtlCol="0">
            <a:spAutoFit/>
          </a:bodyPr>
          <a:lstStyle/>
          <a:p>
            <a:pPr algn="ctr"/>
            <a:r>
              <a:rPr lang="en-US" sz="2800" dirty="0">
                <a:latin typeface="Arial" pitchFamily="34" charset="0"/>
                <a:cs typeface="Arial" pitchFamily="34" charset="0"/>
              </a:rPr>
              <a:t> phasiRNAs – where, what, why?</a:t>
            </a:r>
          </a:p>
        </p:txBody>
      </p:sp>
      <p:grpSp>
        <p:nvGrpSpPr>
          <p:cNvPr id="2" name="Group 4"/>
          <p:cNvGrpSpPr/>
          <p:nvPr/>
        </p:nvGrpSpPr>
        <p:grpSpPr>
          <a:xfrm>
            <a:off x="3671308" y="4652240"/>
            <a:ext cx="286554" cy="156520"/>
            <a:chOff x="994475" y="5279438"/>
            <a:chExt cx="204214" cy="98345"/>
          </a:xfrm>
        </p:grpSpPr>
        <p:cxnSp>
          <p:nvCxnSpPr>
            <p:cNvPr id="422"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423"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424"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425"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426"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427"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428"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429"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430" name="Straight Connector 429"/>
            <p:cNvCxnSpPr/>
            <p:nvPr/>
          </p:nvCxnSpPr>
          <p:spPr>
            <a:xfrm flipV="1">
              <a:off x="994475" y="5345885"/>
              <a:ext cx="172779" cy="31898"/>
            </a:xfrm>
            <a:prstGeom prst="line">
              <a:avLst/>
            </a:prstGeom>
            <a:grpFill/>
            <a:ln w="12700" algn="ctr">
              <a:solidFill>
                <a:srgbClr val="0192FF"/>
              </a:solidFill>
              <a:round/>
              <a:headEnd/>
              <a:tailEnd/>
            </a:ln>
          </p:spPr>
        </p:cxnSp>
        <p:cxnSp>
          <p:nvCxnSpPr>
            <p:cNvPr id="431" name="Straight Connector 430"/>
            <p:cNvCxnSpPr/>
            <p:nvPr/>
          </p:nvCxnSpPr>
          <p:spPr>
            <a:xfrm flipV="1">
              <a:off x="1025910" y="5279438"/>
              <a:ext cx="172779" cy="31898"/>
            </a:xfrm>
            <a:prstGeom prst="line">
              <a:avLst/>
            </a:prstGeom>
            <a:grpFill/>
            <a:ln w="12700" algn="ctr">
              <a:solidFill>
                <a:srgbClr val="0192FF"/>
              </a:solidFill>
              <a:round/>
              <a:headEnd/>
              <a:tailEnd/>
            </a:ln>
          </p:spPr>
        </p:cxnSp>
        <p:cxnSp>
          <p:nvCxnSpPr>
            <p:cNvPr id="432"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433"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grpSp>
        <p:nvGrpSpPr>
          <p:cNvPr id="4" name="Group 5"/>
          <p:cNvGrpSpPr/>
          <p:nvPr/>
        </p:nvGrpSpPr>
        <p:grpSpPr>
          <a:xfrm rot="363096">
            <a:off x="2950624" y="2864671"/>
            <a:ext cx="420421" cy="409779"/>
            <a:chOff x="8554216" y="3781677"/>
            <a:chExt cx="299615" cy="257474"/>
          </a:xfrm>
          <a:solidFill>
            <a:schemeClr val="accent3">
              <a:lumMod val="40000"/>
              <a:lumOff val="60000"/>
            </a:schemeClr>
          </a:solidFill>
        </p:grpSpPr>
        <p:sp>
          <p:nvSpPr>
            <p:cNvPr id="420" name="Chord 419"/>
            <p:cNvSpPr/>
            <p:nvPr/>
          </p:nvSpPr>
          <p:spPr>
            <a:xfrm rot="17100000">
              <a:off x="8573232" y="3781677"/>
              <a:ext cx="257474" cy="257474"/>
            </a:xfrm>
            <a:prstGeom prst="chord">
              <a:avLst/>
            </a:prstGeom>
            <a:grp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421" name="TextBox 420"/>
            <p:cNvSpPr txBox="1"/>
            <p:nvPr/>
          </p:nvSpPr>
          <p:spPr>
            <a:xfrm rot="21236904">
              <a:off x="8554216" y="3870832"/>
              <a:ext cx="299615" cy="140919"/>
            </a:xfrm>
            <a:prstGeom prst="rect">
              <a:avLst/>
            </a:prstGeom>
            <a:noFill/>
          </p:spPr>
          <p:txBody>
            <a:bodyPr wrap="square" lIns="0" tIns="0" rIns="0" bIns="0" rtlCol="0">
              <a:noAutofit/>
            </a:bodyPr>
            <a:lstStyle/>
            <a:p>
              <a:pPr algn="ctr" defTabSz="914356">
                <a:defRPr/>
              </a:pPr>
              <a:r>
                <a:rPr lang="en-US" sz="1200" b="1" kern="0" dirty="0">
                  <a:latin typeface="Helvetica"/>
                  <a:cs typeface="Helvetica"/>
                </a:rPr>
                <a:t>AGO</a:t>
              </a:r>
            </a:p>
          </p:txBody>
        </p:sp>
      </p:grpSp>
      <p:sp>
        <p:nvSpPr>
          <p:cNvPr id="7" name="TextBox 6"/>
          <p:cNvSpPr txBox="1"/>
          <p:nvPr/>
        </p:nvSpPr>
        <p:spPr>
          <a:xfrm>
            <a:off x="4926653" y="1426425"/>
            <a:ext cx="2492098" cy="584775"/>
          </a:xfrm>
          <a:prstGeom prst="rect">
            <a:avLst/>
          </a:prstGeom>
          <a:noFill/>
        </p:spPr>
        <p:txBody>
          <a:bodyPr wrap="square" rtlCol="0">
            <a:spAutoFit/>
          </a:bodyPr>
          <a:lstStyle/>
          <a:p>
            <a:pPr algn="ctr"/>
            <a:r>
              <a:rPr lang="en-US" sz="1600" b="1" dirty="0">
                <a:latin typeface="Helvetica"/>
                <a:cs typeface="Helvetica"/>
              </a:rPr>
              <a:t>Non-coding transcripts </a:t>
            </a:r>
          </a:p>
          <a:p>
            <a:pPr algn="ctr"/>
            <a:r>
              <a:rPr lang="en-US" sz="1600" b="1" dirty="0">
                <a:latin typeface="Helvetica"/>
                <a:cs typeface="Helvetica"/>
              </a:rPr>
              <a:t>from </a:t>
            </a:r>
            <a:r>
              <a:rPr lang="en-US" sz="1600" b="1" dirty="0">
                <a:solidFill>
                  <a:srgbClr val="00B050"/>
                </a:solidFill>
                <a:latin typeface="Helvetica"/>
                <a:cs typeface="Helvetica"/>
              </a:rPr>
              <a:t>Pol II</a:t>
            </a:r>
          </a:p>
        </p:txBody>
      </p:sp>
      <p:sp>
        <p:nvSpPr>
          <p:cNvPr id="8" name="TextBox 7"/>
          <p:cNvSpPr txBox="1"/>
          <p:nvPr/>
        </p:nvSpPr>
        <p:spPr>
          <a:xfrm>
            <a:off x="4701585" y="2441920"/>
            <a:ext cx="2992395" cy="338554"/>
          </a:xfrm>
          <a:prstGeom prst="rect">
            <a:avLst/>
          </a:prstGeom>
          <a:noFill/>
        </p:spPr>
        <p:txBody>
          <a:bodyPr wrap="square" rtlCol="0">
            <a:spAutoFit/>
          </a:bodyPr>
          <a:lstStyle/>
          <a:p>
            <a:pPr algn="ctr"/>
            <a:r>
              <a:rPr lang="en-US" sz="1600" b="1" dirty="0">
                <a:latin typeface="Arial" pitchFamily="34" charset="0"/>
                <a:cs typeface="Arial" pitchFamily="34" charset="0"/>
              </a:rPr>
              <a:t>miRNA guided cleavage</a:t>
            </a:r>
          </a:p>
        </p:txBody>
      </p:sp>
      <p:sp>
        <p:nvSpPr>
          <p:cNvPr id="9" name="TextBox 8"/>
          <p:cNvSpPr txBox="1"/>
          <p:nvPr/>
        </p:nvSpPr>
        <p:spPr>
          <a:xfrm>
            <a:off x="4701585" y="3084678"/>
            <a:ext cx="2992395" cy="584775"/>
          </a:xfrm>
          <a:prstGeom prst="rect">
            <a:avLst/>
          </a:prstGeom>
          <a:noFill/>
        </p:spPr>
        <p:txBody>
          <a:bodyPr wrap="square" rtlCol="0">
            <a:spAutoFit/>
          </a:bodyPr>
          <a:lstStyle/>
          <a:p>
            <a:pPr algn="ctr"/>
            <a:r>
              <a:rPr lang="en-US" sz="1600" b="1" dirty="0">
                <a:solidFill>
                  <a:srgbClr val="00B050"/>
                </a:solidFill>
                <a:latin typeface="Arial" pitchFamily="34" charset="0"/>
                <a:cs typeface="Arial" pitchFamily="34" charset="0"/>
              </a:rPr>
              <a:t>RDR6</a:t>
            </a:r>
            <a:r>
              <a:rPr lang="en-US" sz="1600" b="1" dirty="0">
                <a:latin typeface="Arial" pitchFamily="34" charset="0"/>
                <a:cs typeface="Arial" pitchFamily="34" charset="0"/>
              </a:rPr>
              <a:t> synthesizes the</a:t>
            </a:r>
          </a:p>
          <a:p>
            <a:pPr algn="ctr"/>
            <a:r>
              <a:rPr lang="en-US" sz="1600" b="1" dirty="0">
                <a:latin typeface="Arial" pitchFamily="34" charset="0"/>
                <a:cs typeface="Arial" pitchFamily="34" charset="0"/>
              </a:rPr>
              <a:t>reverse strand</a:t>
            </a:r>
          </a:p>
        </p:txBody>
      </p:sp>
      <p:sp>
        <p:nvSpPr>
          <p:cNvPr id="10" name="TextBox 9"/>
          <p:cNvSpPr txBox="1"/>
          <p:nvPr/>
        </p:nvSpPr>
        <p:spPr>
          <a:xfrm>
            <a:off x="4754920" y="5846410"/>
            <a:ext cx="3183232" cy="646331"/>
          </a:xfrm>
          <a:prstGeom prst="rect">
            <a:avLst/>
          </a:prstGeom>
          <a:solidFill>
            <a:schemeClr val="accent5">
              <a:lumMod val="20000"/>
              <a:lumOff val="80000"/>
            </a:schemeClr>
          </a:solidFill>
          <a:ln>
            <a:solidFill>
              <a:schemeClr val="accent1"/>
            </a:solidFill>
          </a:ln>
        </p:spPr>
        <p:txBody>
          <a:bodyPr wrap="square" rtlCol="0">
            <a:spAutoFit/>
          </a:bodyPr>
          <a:lstStyle/>
          <a:p>
            <a:pPr algn="ctr"/>
            <a:r>
              <a:rPr lang="en-US" b="1" dirty="0">
                <a:solidFill>
                  <a:srgbClr val="0000FF"/>
                </a:solidFill>
                <a:latin typeface="Arial" pitchFamily="34" charset="0"/>
                <a:cs typeface="Arial" pitchFamily="34" charset="0"/>
              </a:rPr>
              <a:t>biogenesis similar to transacting silencing RNA</a:t>
            </a:r>
            <a:endParaRPr lang="en-US" b="1" dirty="0">
              <a:latin typeface="Arial" pitchFamily="34" charset="0"/>
              <a:cs typeface="Arial" pitchFamily="34" charset="0"/>
            </a:endParaRPr>
          </a:p>
        </p:txBody>
      </p:sp>
      <p:cxnSp>
        <p:nvCxnSpPr>
          <p:cNvPr id="11" name="Straight Connector 112"/>
          <p:cNvCxnSpPr>
            <a:cxnSpLocks noChangeShapeType="1"/>
          </p:cNvCxnSpPr>
          <p:nvPr/>
        </p:nvCxnSpPr>
        <p:spPr bwMode="auto">
          <a:xfrm rot="4859976">
            <a:off x="4031317" y="4743741"/>
            <a:ext cx="103992" cy="2519"/>
          </a:xfrm>
          <a:prstGeom prst="line">
            <a:avLst/>
          </a:prstGeom>
          <a:noFill/>
          <a:ln w="12700" algn="ctr">
            <a:solidFill>
              <a:schemeClr val="tx1">
                <a:lumMod val="50000"/>
                <a:lumOff val="50000"/>
              </a:schemeClr>
            </a:solidFill>
            <a:round/>
            <a:headEnd/>
            <a:tailEnd/>
          </a:ln>
        </p:spPr>
      </p:cxnSp>
      <p:cxnSp>
        <p:nvCxnSpPr>
          <p:cNvPr id="12" name="Straight Connector 112"/>
          <p:cNvCxnSpPr>
            <a:cxnSpLocks noChangeShapeType="1"/>
          </p:cNvCxnSpPr>
          <p:nvPr/>
        </p:nvCxnSpPr>
        <p:spPr bwMode="auto">
          <a:xfrm rot="4859976">
            <a:off x="4002807" y="4743742"/>
            <a:ext cx="103992" cy="2519"/>
          </a:xfrm>
          <a:prstGeom prst="line">
            <a:avLst/>
          </a:prstGeom>
          <a:noFill/>
          <a:ln w="12700" algn="ctr">
            <a:solidFill>
              <a:schemeClr val="tx1">
                <a:lumMod val="50000"/>
                <a:lumOff val="50000"/>
              </a:schemeClr>
            </a:solidFill>
            <a:round/>
            <a:headEnd/>
            <a:tailEnd/>
          </a:ln>
        </p:spPr>
      </p:cxnSp>
      <p:grpSp>
        <p:nvGrpSpPr>
          <p:cNvPr id="5" name="Group 12"/>
          <p:cNvGrpSpPr/>
          <p:nvPr/>
        </p:nvGrpSpPr>
        <p:grpSpPr>
          <a:xfrm rot="21070270">
            <a:off x="4416602" y="3685833"/>
            <a:ext cx="276921" cy="105419"/>
            <a:chOff x="3010020" y="1447800"/>
            <a:chExt cx="323269" cy="108499"/>
          </a:xfrm>
        </p:grpSpPr>
        <p:cxnSp>
          <p:nvCxnSpPr>
            <p:cNvPr id="41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41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41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41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41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41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41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41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41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41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6" name="Group 13"/>
          <p:cNvGrpSpPr/>
          <p:nvPr/>
        </p:nvGrpSpPr>
        <p:grpSpPr>
          <a:xfrm rot="320971">
            <a:off x="4112609" y="3670841"/>
            <a:ext cx="276921" cy="105419"/>
            <a:chOff x="3010020" y="1447800"/>
            <a:chExt cx="323269" cy="108499"/>
          </a:xfrm>
        </p:grpSpPr>
        <p:cxnSp>
          <p:nvCxnSpPr>
            <p:cNvPr id="40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40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40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40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40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40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40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40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40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40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13" name="Group 14"/>
          <p:cNvGrpSpPr/>
          <p:nvPr/>
        </p:nvGrpSpPr>
        <p:grpSpPr>
          <a:xfrm rot="21059976">
            <a:off x="3816810" y="3648772"/>
            <a:ext cx="276921" cy="105419"/>
            <a:chOff x="3010020" y="1447800"/>
            <a:chExt cx="323269" cy="108499"/>
          </a:xfrm>
        </p:grpSpPr>
        <p:cxnSp>
          <p:nvCxnSpPr>
            <p:cNvPr id="39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39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39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39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39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39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39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39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39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39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sp>
        <p:nvSpPr>
          <p:cNvPr id="16" name="Freeform 13"/>
          <p:cNvSpPr>
            <a:spLocks/>
          </p:cNvSpPr>
          <p:nvPr/>
        </p:nvSpPr>
        <p:spPr bwMode="auto">
          <a:xfrm>
            <a:off x="3747614" y="3753390"/>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chemeClr val="accent1">
                <a:lumMod val="75000"/>
              </a:scheme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7" name="Text Box 16"/>
          <p:cNvSpPr txBox="1">
            <a:spLocks noChangeArrowheads="1"/>
          </p:cNvSpPr>
          <p:nvPr/>
        </p:nvSpPr>
        <p:spPr bwMode="auto">
          <a:xfrm>
            <a:off x="2053470" y="2709121"/>
            <a:ext cx="351187" cy="270668"/>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18" name="Text Box 17"/>
          <p:cNvSpPr txBox="1">
            <a:spLocks noChangeArrowheads="1"/>
          </p:cNvSpPr>
          <p:nvPr/>
        </p:nvSpPr>
        <p:spPr bwMode="auto">
          <a:xfrm>
            <a:off x="4602072" y="2724789"/>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19" name="Text Box 21"/>
          <p:cNvSpPr txBox="1">
            <a:spLocks noChangeArrowheads="1"/>
          </p:cNvSpPr>
          <p:nvPr/>
        </p:nvSpPr>
        <p:spPr bwMode="auto">
          <a:xfrm>
            <a:off x="3557626" y="2922271"/>
            <a:ext cx="733778"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600" b="1" kern="0" dirty="0">
                <a:solidFill>
                  <a:srgbClr val="0000FF"/>
                </a:solidFill>
                <a:latin typeface="Arial" pitchFamily="34" charset="0"/>
                <a:cs typeface="Arial" pitchFamily="34" charset="0"/>
              </a:rPr>
              <a:t>miR2118</a:t>
            </a:r>
          </a:p>
        </p:txBody>
      </p:sp>
      <p:sp>
        <p:nvSpPr>
          <p:cNvPr id="20" name="Freeform 13"/>
          <p:cNvSpPr>
            <a:spLocks/>
          </p:cNvSpPr>
          <p:nvPr/>
        </p:nvSpPr>
        <p:spPr bwMode="auto">
          <a:xfrm>
            <a:off x="2819545" y="3609298"/>
            <a:ext cx="1884897" cy="63038"/>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9031"/>
              <a:gd name="connsiteY0" fmla="*/ 7317 h 9180"/>
              <a:gd name="connsiteX1" fmla="*/ 1789 w 9031"/>
              <a:gd name="connsiteY1" fmla="*/ 4634 h 9180"/>
              <a:gd name="connsiteX2" fmla="*/ 3568 w 9031"/>
              <a:gd name="connsiteY2" fmla="*/ 9024 h 9180"/>
              <a:gd name="connsiteX3" fmla="*/ 5250 w 9031"/>
              <a:gd name="connsiteY3" fmla="*/ 0 h 9180"/>
              <a:gd name="connsiteX4" fmla="*/ 7306 w 9031"/>
              <a:gd name="connsiteY4" fmla="*/ 9024 h 9180"/>
              <a:gd name="connsiteX5" fmla="*/ 9031 w 9031"/>
              <a:gd name="connsiteY5" fmla="*/ 5610 h 9180"/>
              <a:gd name="connsiteX0" fmla="*/ 0 w 11336"/>
              <a:gd name="connsiteY0" fmla="*/ 10095 h 10095"/>
              <a:gd name="connsiteX1" fmla="*/ 3317 w 11336"/>
              <a:gd name="connsiteY1" fmla="*/ 5048 h 10095"/>
              <a:gd name="connsiteX2" fmla="*/ 5287 w 11336"/>
              <a:gd name="connsiteY2" fmla="*/ 9830 h 10095"/>
              <a:gd name="connsiteX3" fmla="*/ 7149 w 11336"/>
              <a:gd name="connsiteY3" fmla="*/ 0 h 10095"/>
              <a:gd name="connsiteX4" fmla="*/ 9426 w 11336"/>
              <a:gd name="connsiteY4" fmla="*/ 9830 h 10095"/>
              <a:gd name="connsiteX5" fmla="*/ 11336 w 11336"/>
              <a:gd name="connsiteY5" fmla="*/ 6111 h 10095"/>
              <a:gd name="connsiteX0" fmla="*/ 0 w 11336"/>
              <a:gd name="connsiteY0" fmla="*/ 10095 h 10095"/>
              <a:gd name="connsiteX1" fmla="*/ 1579 w 11336"/>
              <a:gd name="connsiteY1" fmla="*/ 4008 h 10095"/>
              <a:gd name="connsiteX2" fmla="*/ 3317 w 11336"/>
              <a:gd name="connsiteY2" fmla="*/ 5048 h 10095"/>
              <a:gd name="connsiteX3" fmla="*/ 5287 w 11336"/>
              <a:gd name="connsiteY3" fmla="*/ 9830 h 10095"/>
              <a:gd name="connsiteX4" fmla="*/ 7149 w 11336"/>
              <a:gd name="connsiteY4" fmla="*/ 0 h 10095"/>
              <a:gd name="connsiteX5" fmla="*/ 9426 w 11336"/>
              <a:gd name="connsiteY5" fmla="*/ 9830 h 10095"/>
              <a:gd name="connsiteX6" fmla="*/ 11336 w 11336"/>
              <a:gd name="connsiteY6" fmla="*/ 6111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6" h="10095">
                <a:moveTo>
                  <a:pt x="0" y="10095"/>
                </a:moveTo>
                <a:cubicBezTo>
                  <a:pt x="263" y="9081"/>
                  <a:pt x="1026" y="4849"/>
                  <a:pt x="1579" y="4008"/>
                </a:cubicBezTo>
                <a:cubicBezTo>
                  <a:pt x="2132" y="3167"/>
                  <a:pt x="2699" y="4078"/>
                  <a:pt x="3317" y="5048"/>
                </a:cubicBezTo>
                <a:cubicBezTo>
                  <a:pt x="3935" y="6018"/>
                  <a:pt x="4650" y="10627"/>
                  <a:pt x="5287" y="9830"/>
                </a:cubicBezTo>
                <a:cubicBezTo>
                  <a:pt x="5924" y="9034"/>
                  <a:pt x="6466" y="0"/>
                  <a:pt x="7149" y="0"/>
                </a:cubicBezTo>
                <a:cubicBezTo>
                  <a:pt x="7834" y="0"/>
                  <a:pt x="8729" y="8768"/>
                  <a:pt x="9426" y="9830"/>
                </a:cubicBezTo>
                <a:cubicBezTo>
                  <a:pt x="10121" y="10893"/>
                  <a:pt x="10841" y="6643"/>
                  <a:pt x="11336" y="6111"/>
                </a:cubicBezTo>
              </a:path>
            </a:pathLst>
          </a:custGeom>
          <a:no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1" name="Text Box 17"/>
          <p:cNvSpPr txBox="1">
            <a:spLocks noChangeArrowheads="1"/>
          </p:cNvSpPr>
          <p:nvPr/>
        </p:nvSpPr>
        <p:spPr bwMode="auto">
          <a:xfrm>
            <a:off x="4631120" y="3517237"/>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22" name="Text Box 21"/>
          <p:cNvSpPr txBox="1">
            <a:spLocks noChangeArrowheads="1"/>
          </p:cNvSpPr>
          <p:nvPr/>
        </p:nvSpPr>
        <p:spPr bwMode="auto">
          <a:xfrm>
            <a:off x="1942982" y="3793317"/>
            <a:ext cx="1005665"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400" b="1" kern="0" dirty="0">
                <a:latin typeface="Arial" pitchFamily="34" charset="0"/>
                <a:cs typeface="Arial" pitchFamily="34" charset="0"/>
              </a:rPr>
              <a:t>5’ degradation</a:t>
            </a:r>
          </a:p>
        </p:txBody>
      </p:sp>
      <p:sp>
        <p:nvSpPr>
          <p:cNvPr id="23" name="Freeform 13"/>
          <p:cNvSpPr>
            <a:spLocks/>
          </p:cNvSpPr>
          <p:nvPr/>
        </p:nvSpPr>
        <p:spPr bwMode="auto">
          <a:xfrm>
            <a:off x="2286547" y="3542174"/>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4" name="Line 51"/>
          <p:cNvSpPr>
            <a:spLocks noChangeShapeType="1"/>
          </p:cNvSpPr>
          <p:nvPr/>
        </p:nvSpPr>
        <p:spPr bwMode="auto">
          <a:xfrm>
            <a:off x="6153614" y="2819559"/>
            <a:ext cx="0" cy="329799"/>
          </a:xfrm>
          <a:prstGeom prst="line">
            <a:avLst/>
          </a:prstGeom>
          <a:noFill/>
          <a:ln w="38100">
            <a:solidFill>
              <a:srgbClr val="C0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grpSp>
        <p:nvGrpSpPr>
          <p:cNvPr id="14" name="Group 24"/>
          <p:cNvGrpSpPr/>
          <p:nvPr/>
        </p:nvGrpSpPr>
        <p:grpSpPr>
          <a:xfrm>
            <a:off x="2947337" y="2912328"/>
            <a:ext cx="433122" cy="81315"/>
            <a:chOff x="2932885" y="1447794"/>
            <a:chExt cx="580649" cy="108507"/>
          </a:xfrm>
          <a:solidFill>
            <a:schemeClr val="accent5">
              <a:lumMod val="60000"/>
              <a:lumOff val="40000"/>
            </a:schemeClr>
          </a:solidFill>
        </p:grpSpPr>
        <p:sp>
          <p:nvSpPr>
            <p:cNvPr id="372" name="Freeform 29"/>
            <p:cNvSpPr>
              <a:spLocks/>
            </p:cNvSpPr>
            <p:nvPr/>
          </p:nvSpPr>
          <p:spPr bwMode="auto">
            <a:xfrm rot="21540000">
              <a:off x="2932885" y="1530200"/>
              <a:ext cx="580649" cy="10908"/>
            </a:xfrm>
            <a:custGeom>
              <a:avLst/>
              <a:gdLst>
                <a:gd name="T0" fmla="*/ 0 w 354"/>
                <a:gd name="T1" fmla="*/ 2147483647 h 17"/>
                <a:gd name="T2" fmla="*/ 2147483647 w 354"/>
                <a:gd name="T3" fmla="*/ 2147483647 h 17"/>
                <a:gd name="T4" fmla="*/ 2147483647 w 354"/>
                <a:gd name="T5" fmla="*/ 2147483647 h 17"/>
                <a:gd name="T6" fmla="*/ 0 60000 65536"/>
                <a:gd name="T7" fmla="*/ 0 60000 65536"/>
                <a:gd name="T8" fmla="*/ 0 60000 65536"/>
                <a:gd name="T9" fmla="*/ 0 w 354"/>
                <a:gd name="T10" fmla="*/ 0 h 17"/>
                <a:gd name="T11" fmla="*/ 354 w 354"/>
                <a:gd name="T12" fmla="*/ 17 h 17"/>
                <a:gd name="connsiteX0" fmla="*/ 0 w 10006"/>
                <a:gd name="connsiteY0" fmla="*/ 153 h 3542"/>
                <a:gd name="connsiteX1" fmla="*/ 6893 w 10006"/>
                <a:gd name="connsiteY1" fmla="*/ 2506 h 3542"/>
                <a:gd name="connsiteX2" fmla="*/ 10006 w 10006"/>
                <a:gd name="connsiteY2" fmla="*/ 3247 h 3542"/>
              </a:gdLst>
              <a:ahLst/>
              <a:cxnLst>
                <a:cxn ang="0">
                  <a:pos x="connsiteX0" y="connsiteY0"/>
                </a:cxn>
                <a:cxn ang="0">
                  <a:pos x="connsiteX1" y="connsiteY1"/>
                </a:cxn>
                <a:cxn ang="0">
                  <a:pos x="connsiteX2" y="connsiteY2"/>
                </a:cxn>
              </a:cxnLst>
              <a:rect l="l" t="t" r="r" b="b"/>
              <a:pathLst>
                <a:path w="10006" h="3542">
                  <a:moveTo>
                    <a:pt x="0" y="153"/>
                  </a:moveTo>
                  <a:cubicBezTo>
                    <a:pt x="1921" y="-435"/>
                    <a:pt x="5226" y="741"/>
                    <a:pt x="6893" y="2506"/>
                  </a:cubicBezTo>
                  <a:cubicBezTo>
                    <a:pt x="8559" y="4271"/>
                    <a:pt x="9328" y="3247"/>
                    <a:pt x="10006" y="3247"/>
                  </a:cubicBezTo>
                </a:path>
              </a:pathLst>
            </a:custGeom>
            <a:grpFill/>
            <a:ln w="28575">
              <a:solidFill>
                <a:srgbClr val="0070C0"/>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cxnSp>
          <p:nvCxnSpPr>
            <p:cNvPr id="373" name="Straight Connector 107"/>
            <p:cNvCxnSpPr>
              <a:cxnSpLocks noChangeShapeType="1"/>
            </p:cNvCxnSpPr>
            <p:nvPr/>
          </p:nvCxnSpPr>
          <p:spPr bwMode="auto">
            <a:xfrm rot="5400000">
              <a:off x="2921389" y="1500582"/>
              <a:ext cx="107033" cy="1469"/>
            </a:xfrm>
            <a:prstGeom prst="line">
              <a:avLst/>
            </a:prstGeom>
            <a:grpFill/>
            <a:ln w="12700" algn="ctr">
              <a:solidFill>
                <a:srgbClr val="0070C0"/>
              </a:solidFill>
              <a:round/>
              <a:headEnd/>
              <a:tailEnd/>
            </a:ln>
          </p:spPr>
        </p:cxnSp>
        <p:cxnSp>
          <p:nvCxnSpPr>
            <p:cNvPr id="374" name="Straight Connector 110"/>
            <p:cNvCxnSpPr>
              <a:cxnSpLocks noChangeShapeType="1"/>
            </p:cNvCxnSpPr>
            <p:nvPr/>
          </p:nvCxnSpPr>
          <p:spPr bwMode="auto">
            <a:xfrm rot="5400000">
              <a:off x="2884662" y="1500582"/>
              <a:ext cx="107033" cy="1469"/>
            </a:xfrm>
            <a:prstGeom prst="line">
              <a:avLst/>
            </a:prstGeom>
            <a:grpFill/>
            <a:ln w="12700" algn="ctr">
              <a:solidFill>
                <a:srgbClr val="0070C0"/>
              </a:solidFill>
              <a:round/>
              <a:headEnd/>
              <a:tailEnd/>
            </a:ln>
          </p:spPr>
        </p:cxnSp>
        <p:cxnSp>
          <p:nvCxnSpPr>
            <p:cNvPr id="375" name="Straight Connector 111"/>
            <p:cNvCxnSpPr>
              <a:cxnSpLocks noChangeShapeType="1"/>
            </p:cNvCxnSpPr>
            <p:nvPr/>
          </p:nvCxnSpPr>
          <p:spPr bwMode="auto">
            <a:xfrm rot="5400000">
              <a:off x="2956648" y="1500582"/>
              <a:ext cx="107033" cy="1469"/>
            </a:xfrm>
            <a:prstGeom prst="line">
              <a:avLst/>
            </a:prstGeom>
            <a:grpFill/>
            <a:ln w="12700" algn="ctr">
              <a:solidFill>
                <a:srgbClr val="0070C0"/>
              </a:solidFill>
              <a:round/>
              <a:headEnd/>
              <a:tailEnd/>
            </a:ln>
          </p:spPr>
        </p:cxnSp>
        <p:cxnSp>
          <p:nvCxnSpPr>
            <p:cNvPr id="376" name="Straight Connector 112"/>
            <p:cNvCxnSpPr>
              <a:cxnSpLocks noChangeShapeType="1"/>
            </p:cNvCxnSpPr>
            <p:nvPr/>
          </p:nvCxnSpPr>
          <p:spPr bwMode="auto">
            <a:xfrm rot="5400000">
              <a:off x="2992639" y="1499846"/>
              <a:ext cx="107031" cy="2938"/>
            </a:xfrm>
            <a:prstGeom prst="line">
              <a:avLst/>
            </a:prstGeom>
            <a:grpFill/>
            <a:ln w="12700" algn="ctr">
              <a:solidFill>
                <a:srgbClr val="0070C0"/>
              </a:solidFill>
              <a:round/>
              <a:headEnd/>
              <a:tailEnd/>
            </a:ln>
          </p:spPr>
        </p:cxnSp>
        <p:cxnSp>
          <p:nvCxnSpPr>
            <p:cNvPr id="377" name="Straight Connector 113"/>
            <p:cNvCxnSpPr>
              <a:cxnSpLocks noChangeShapeType="1"/>
            </p:cNvCxnSpPr>
            <p:nvPr/>
          </p:nvCxnSpPr>
          <p:spPr bwMode="auto">
            <a:xfrm rot="5400000">
              <a:off x="3028628" y="1500580"/>
              <a:ext cx="107031" cy="1469"/>
            </a:xfrm>
            <a:prstGeom prst="line">
              <a:avLst/>
            </a:prstGeom>
            <a:grpFill/>
            <a:ln w="12700" algn="ctr">
              <a:solidFill>
                <a:srgbClr val="0070C0"/>
              </a:solidFill>
              <a:round/>
              <a:headEnd/>
              <a:tailEnd/>
            </a:ln>
          </p:spPr>
        </p:cxnSp>
        <p:cxnSp>
          <p:nvCxnSpPr>
            <p:cNvPr id="378" name="Straight Connector 114"/>
            <p:cNvCxnSpPr>
              <a:cxnSpLocks noChangeShapeType="1"/>
            </p:cNvCxnSpPr>
            <p:nvPr/>
          </p:nvCxnSpPr>
          <p:spPr bwMode="auto">
            <a:xfrm rot="5400000">
              <a:off x="3063158" y="1501314"/>
              <a:ext cx="108499" cy="1469"/>
            </a:xfrm>
            <a:prstGeom prst="line">
              <a:avLst/>
            </a:prstGeom>
            <a:grpFill/>
            <a:ln w="12700" algn="ctr">
              <a:solidFill>
                <a:srgbClr val="0070C0"/>
              </a:solidFill>
              <a:round/>
              <a:headEnd/>
              <a:tailEnd/>
            </a:ln>
          </p:spPr>
        </p:cxnSp>
        <p:cxnSp>
          <p:nvCxnSpPr>
            <p:cNvPr id="379" name="Straight Connector 115"/>
            <p:cNvCxnSpPr>
              <a:cxnSpLocks noChangeShapeType="1"/>
            </p:cNvCxnSpPr>
            <p:nvPr/>
          </p:nvCxnSpPr>
          <p:spPr bwMode="auto">
            <a:xfrm rot="5400000">
              <a:off x="3100615" y="1500582"/>
              <a:ext cx="107033" cy="1469"/>
            </a:xfrm>
            <a:prstGeom prst="line">
              <a:avLst/>
            </a:prstGeom>
            <a:grpFill/>
            <a:ln w="12700" algn="ctr">
              <a:solidFill>
                <a:srgbClr val="0070C0"/>
              </a:solidFill>
              <a:round/>
              <a:headEnd/>
              <a:tailEnd/>
            </a:ln>
          </p:spPr>
        </p:cxnSp>
        <p:cxnSp>
          <p:nvCxnSpPr>
            <p:cNvPr id="380" name="Straight Connector 116"/>
            <p:cNvCxnSpPr>
              <a:cxnSpLocks noChangeShapeType="1"/>
            </p:cNvCxnSpPr>
            <p:nvPr/>
          </p:nvCxnSpPr>
          <p:spPr bwMode="auto">
            <a:xfrm rot="5400000">
              <a:off x="3135866" y="1500582"/>
              <a:ext cx="107033" cy="1469"/>
            </a:xfrm>
            <a:prstGeom prst="line">
              <a:avLst/>
            </a:prstGeom>
            <a:grpFill/>
            <a:ln w="12700" algn="ctr">
              <a:solidFill>
                <a:srgbClr val="0070C0"/>
              </a:solidFill>
              <a:round/>
              <a:headEnd/>
              <a:tailEnd/>
            </a:ln>
          </p:spPr>
        </p:cxnSp>
        <p:cxnSp>
          <p:nvCxnSpPr>
            <p:cNvPr id="381" name="Straight Connector 117"/>
            <p:cNvCxnSpPr>
              <a:cxnSpLocks noChangeShapeType="1"/>
            </p:cNvCxnSpPr>
            <p:nvPr/>
          </p:nvCxnSpPr>
          <p:spPr bwMode="auto">
            <a:xfrm rot="5400000">
              <a:off x="3171122" y="1500582"/>
              <a:ext cx="107033" cy="1469"/>
            </a:xfrm>
            <a:prstGeom prst="line">
              <a:avLst/>
            </a:prstGeom>
            <a:grpFill/>
            <a:ln w="12700" algn="ctr">
              <a:solidFill>
                <a:srgbClr val="0070C0"/>
              </a:solidFill>
              <a:round/>
              <a:headEnd/>
              <a:tailEnd/>
            </a:ln>
          </p:spPr>
        </p:cxnSp>
        <p:cxnSp>
          <p:nvCxnSpPr>
            <p:cNvPr id="382" name="Straight Connector 118"/>
            <p:cNvCxnSpPr>
              <a:cxnSpLocks noChangeShapeType="1"/>
            </p:cNvCxnSpPr>
            <p:nvPr/>
          </p:nvCxnSpPr>
          <p:spPr bwMode="auto">
            <a:xfrm rot="5400000">
              <a:off x="3207840" y="1500582"/>
              <a:ext cx="107033" cy="1469"/>
            </a:xfrm>
            <a:prstGeom prst="line">
              <a:avLst/>
            </a:prstGeom>
            <a:grpFill/>
            <a:ln w="12700" algn="ctr">
              <a:solidFill>
                <a:srgbClr val="0070C0"/>
              </a:solidFill>
              <a:round/>
              <a:headEnd/>
              <a:tailEnd/>
            </a:ln>
          </p:spPr>
        </p:cxnSp>
        <p:cxnSp>
          <p:nvCxnSpPr>
            <p:cNvPr id="383" name="Straight Connector 119"/>
            <p:cNvCxnSpPr>
              <a:cxnSpLocks noChangeShapeType="1"/>
            </p:cNvCxnSpPr>
            <p:nvPr/>
          </p:nvCxnSpPr>
          <p:spPr bwMode="auto">
            <a:xfrm rot="5400000">
              <a:off x="3242371" y="1501314"/>
              <a:ext cx="108499" cy="1469"/>
            </a:xfrm>
            <a:prstGeom prst="line">
              <a:avLst/>
            </a:prstGeom>
            <a:grpFill/>
            <a:ln w="12700" algn="ctr">
              <a:solidFill>
                <a:srgbClr val="0070C0"/>
              </a:solidFill>
              <a:round/>
              <a:headEnd/>
              <a:tailEnd/>
            </a:ln>
          </p:spPr>
        </p:cxnSp>
        <p:cxnSp>
          <p:nvCxnSpPr>
            <p:cNvPr id="384" name="Straight Connector 120"/>
            <p:cNvCxnSpPr>
              <a:cxnSpLocks noChangeShapeType="1"/>
            </p:cNvCxnSpPr>
            <p:nvPr/>
          </p:nvCxnSpPr>
          <p:spPr bwMode="auto">
            <a:xfrm rot="5400000">
              <a:off x="3277634" y="1501317"/>
              <a:ext cx="108499" cy="1469"/>
            </a:xfrm>
            <a:prstGeom prst="line">
              <a:avLst/>
            </a:prstGeom>
            <a:grpFill/>
            <a:ln w="12700" algn="ctr">
              <a:solidFill>
                <a:srgbClr val="0070C0"/>
              </a:solidFill>
              <a:round/>
              <a:headEnd/>
              <a:tailEnd/>
            </a:ln>
          </p:spPr>
        </p:cxnSp>
        <p:cxnSp>
          <p:nvCxnSpPr>
            <p:cNvPr id="385" name="Straight Connector 121"/>
            <p:cNvCxnSpPr>
              <a:cxnSpLocks noChangeShapeType="1"/>
            </p:cNvCxnSpPr>
            <p:nvPr/>
          </p:nvCxnSpPr>
          <p:spPr bwMode="auto">
            <a:xfrm rot="5400000">
              <a:off x="3315078" y="1500585"/>
              <a:ext cx="107033" cy="1469"/>
            </a:xfrm>
            <a:prstGeom prst="line">
              <a:avLst/>
            </a:prstGeom>
            <a:grpFill/>
            <a:ln w="12700" algn="ctr">
              <a:solidFill>
                <a:srgbClr val="0070C0"/>
              </a:solidFill>
              <a:round/>
              <a:headEnd/>
              <a:tailEnd/>
            </a:ln>
          </p:spPr>
        </p:cxnSp>
        <p:cxnSp>
          <p:nvCxnSpPr>
            <p:cNvPr id="386" name="Straight Connector 122"/>
            <p:cNvCxnSpPr>
              <a:cxnSpLocks noChangeShapeType="1"/>
            </p:cNvCxnSpPr>
            <p:nvPr/>
          </p:nvCxnSpPr>
          <p:spPr bwMode="auto">
            <a:xfrm rot="5400000">
              <a:off x="3349609" y="1501314"/>
              <a:ext cx="108499" cy="1469"/>
            </a:xfrm>
            <a:prstGeom prst="line">
              <a:avLst/>
            </a:prstGeom>
            <a:grpFill/>
            <a:ln w="12700" algn="ctr">
              <a:solidFill>
                <a:srgbClr val="0070C0"/>
              </a:solidFill>
              <a:round/>
              <a:headEnd/>
              <a:tailEnd/>
            </a:ln>
          </p:spPr>
        </p:cxnSp>
        <p:cxnSp>
          <p:nvCxnSpPr>
            <p:cNvPr id="387" name="Straight Connector 123"/>
            <p:cNvCxnSpPr>
              <a:cxnSpLocks noChangeShapeType="1"/>
            </p:cNvCxnSpPr>
            <p:nvPr/>
          </p:nvCxnSpPr>
          <p:spPr bwMode="auto">
            <a:xfrm rot="5400000">
              <a:off x="3385593" y="1500575"/>
              <a:ext cx="107032" cy="1469"/>
            </a:xfrm>
            <a:prstGeom prst="line">
              <a:avLst/>
            </a:prstGeom>
            <a:grpFill/>
            <a:ln w="12700" algn="ctr">
              <a:solidFill>
                <a:srgbClr val="0070C0"/>
              </a:solidFill>
              <a:round/>
              <a:headEnd/>
              <a:tailEnd/>
            </a:ln>
          </p:spPr>
        </p:cxnSp>
        <p:cxnSp>
          <p:nvCxnSpPr>
            <p:cNvPr id="388" name="Straight Connector 124"/>
            <p:cNvCxnSpPr>
              <a:cxnSpLocks noChangeShapeType="1"/>
            </p:cNvCxnSpPr>
            <p:nvPr/>
          </p:nvCxnSpPr>
          <p:spPr bwMode="auto">
            <a:xfrm rot="5400000">
              <a:off x="3422254" y="1500584"/>
              <a:ext cx="107033" cy="1469"/>
            </a:xfrm>
            <a:prstGeom prst="line">
              <a:avLst/>
            </a:prstGeom>
            <a:grpFill/>
            <a:ln w="12700" algn="ctr">
              <a:solidFill>
                <a:srgbClr val="0070C0"/>
              </a:solidFill>
              <a:round/>
              <a:headEnd/>
              <a:tailEnd/>
            </a:ln>
          </p:spPr>
        </p:cxnSp>
        <p:cxnSp>
          <p:nvCxnSpPr>
            <p:cNvPr id="389" name="Straight Connector 125"/>
            <p:cNvCxnSpPr>
              <a:cxnSpLocks noChangeShapeType="1"/>
            </p:cNvCxnSpPr>
            <p:nvPr/>
          </p:nvCxnSpPr>
          <p:spPr bwMode="auto">
            <a:xfrm rot="5400000">
              <a:off x="3458305" y="1500583"/>
              <a:ext cx="107033" cy="1469"/>
            </a:xfrm>
            <a:prstGeom prst="line">
              <a:avLst/>
            </a:prstGeom>
            <a:grpFill/>
            <a:ln w="12700" algn="ctr">
              <a:solidFill>
                <a:srgbClr val="0070C0"/>
              </a:solidFill>
              <a:round/>
              <a:headEnd/>
              <a:tailEnd/>
            </a:ln>
          </p:spPr>
        </p:cxnSp>
      </p:grpSp>
      <p:sp>
        <p:nvSpPr>
          <p:cNvPr id="26" name="Freeform 13"/>
          <p:cNvSpPr>
            <a:spLocks/>
          </p:cNvSpPr>
          <p:nvPr/>
        </p:nvSpPr>
        <p:spPr bwMode="auto">
          <a:xfrm>
            <a:off x="2373581" y="2807739"/>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7" name="Freeform 13"/>
          <p:cNvSpPr>
            <a:spLocks/>
          </p:cNvSpPr>
          <p:nvPr/>
        </p:nvSpPr>
        <p:spPr bwMode="auto">
          <a:xfrm>
            <a:off x="2488362" y="3641956"/>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8" name="Freeform 13"/>
          <p:cNvSpPr>
            <a:spLocks/>
          </p:cNvSpPr>
          <p:nvPr/>
        </p:nvSpPr>
        <p:spPr bwMode="auto">
          <a:xfrm>
            <a:off x="2147615" y="3707871"/>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9" name="Line 51"/>
          <p:cNvSpPr>
            <a:spLocks noChangeShapeType="1"/>
          </p:cNvSpPr>
          <p:nvPr/>
        </p:nvSpPr>
        <p:spPr bwMode="auto">
          <a:xfrm flipH="1">
            <a:off x="3355869" y="3849973"/>
            <a:ext cx="268712" cy="0"/>
          </a:xfrm>
          <a:prstGeom prst="line">
            <a:avLst/>
          </a:prstGeom>
          <a:noFill/>
          <a:ln w="28575">
            <a:solidFill>
              <a:srgbClr val="008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grpSp>
        <p:nvGrpSpPr>
          <p:cNvPr id="15" name="Group 29"/>
          <p:cNvGrpSpPr/>
          <p:nvPr/>
        </p:nvGrpSpPr>
        <p:grpSpPr>
          <a:xfrm rot="21070270">
            <a:off x="4709413" y="4695824"/>
            <a:ext cx="276921" cy="105419"/>
            <a:chOff x="3010020" y="1447800"/>
            <a:chExt cx="323269" cy="108499"/>
          </a:xfrm>
        </p:grpSpPr>
        <p:cxnSp>
          <p:nvCxnSpPr>
            <p:cNvPr id="36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36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36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36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36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36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36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36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37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37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25" name="Group 30"/>
          <p:cNvGrpSpPr/>
          <p:nvPr/>
        </p:nvGrpSpPr>
        <p:grpSpPr>
          <a:xfrm rot="320971">
            <a:off x="4405420" y="4680830"/>
            <a:ext cx="276921" cy="105419"/>
            <a:chOff x="3010020" y="1447800"/>
            <a:chExt cx="323269" cy="108499"/>
          </a:xfrm>
        </p:grpSpPr>
        <p:cxnSp>
          <p:nvCxnSpPr>
            <p:cNvPr id="35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35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35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35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35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35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35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35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36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36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30" name="Group 31"/>
          <p:cNvGrpSpPr/>
          <p:nvPr/>
        </p:nvGrpSpPr>
        <p:grpSpPr>
          <a:xfrm rot="21059976">
            <a:off x="4109624" y="4658762"/>
            <a:ext cx="276921" cy="105419"/>
            <a:chOff x="3010020" y="1447800"/>
            <a:chExt cx="323269" cy="108499"/>
          </a:xfrm>
        </p:grpSpPr>
        <p:cxnSp>
          <p:nvCxnSpPr>
            <p:cNvPr id="34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34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34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34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34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34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34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34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35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35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sp>
        <p:nvSpPr>
          <p:cNvPr id="33" name="Curved Down Arrow 32"/>
          <p:cNvSpPr/>
          <p:nvPr/>
        </p:nvSpPr>
        <p:spPr>
          <a:xfrm>
            <a:off x="2549982"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4" name="Curved Down Arrow 33"/>
          <p:cNvSpPr/>
          <p:nvPr/>
        </p:nvSpPr>
        <p:spPr>
          <a:xfrm>
            <a:off x="2936295"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5" name="Curved Down Arrow 34"/>
          <p:cNvSpPr/>
          <p:nvPr/>
        </p:nvSpPr>
        <p:spPr>
          <a:xfrm>
            <a:off x="3320219"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6" name="Curved Down Arrow 35"/>
          <p:cNvSpPr/>
          <p:nvPr/>
        </p:nvSpPr>
        <p:spPr>
          <a:xfrm>
            <a:off x="3706977"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cxnSp>
        <p:nvCxnSpPr>
          <p:cNvPr id="37" name="Straight Connector 112"/>
          <p:cNvCxnSpPr>
            <a:cxnSpLocks noChangeShapeType="1"/>
          </p:cNvCxnSpPr>
          <p:nvPr/>
        </p:nvCxnSpPr>
        <p:spPr bwMode="auto">
          <a:xfrm rot="4859976">
            <a:off x="4025110" y="4746136"/>
            <a:ext cx="103992" cy="2519"/>
          </a:xfrm>
          <a:prstGeom prst="line">
            <a:avLst/>
          </a:prstGeom>
          <a:noFill/>
          <a:ln w="12700" algn="ctr">
            <a:solidFill>
              <a:schemeClr val="tx1">
                <a:lumMod val="50000"/>
                <a:lumOff val="50000"/>
              </a:schemeClr>
            </a:solidFill>
            <a:round/>
            <a:headEnd/>
            <a:tailEnd/>
          </a:ln>
        </p:spPr>
      </p:cxnSp>
      <p:cxnSp>
        <p:nvCxnSpPr>
          <p:cNvPr id="38" name="Straight Connector 112"/>
          <p:cNvCxnSpPr>
            <a:cxnSpLocks noChangeShapeType="1"/>
          </p:cNvCxnSpPr>
          <p:nvPr/>
        </p:nvCxnSpPr>
        <p:spPr bwMode="auto">
          <a:xfrm rot="4859976">
            <a:off x="3996599" y="4746136"/>
            <a:ext cx="103992" cy="2519"/>
          </a:xfrm>
          <a:prstGeom prst="line">
            <a:avLst/>
          </a:prstGeom>
          <a:noFill/>
          <a:ln w="12700" algn="ctr">
            <a:solidFill>
              <a:schemeClr val="bg1">
                <a:lumMod val="50000"/>
              </a:schemeClr>
            </a:solidFill>
            <a:round/>
            <a:headEnd/>
            <a:tailEnd/>
          </a:ln>
        </p:spPr>
      </p:cxnSp>
      <p:grpSp>
        <p:nvGrpSpPr>
          <p:cNvPr id="31" name="Group 38"/>
          <p:cNvGrpSpPr/>
          <p:nvPr/>
        </p:nvGrpSpPr>
        <p:grpSpPr>
          <a:xfrm rot="21070270">
            <a:off x="4703205" y="4698219"/>
            <a:ext cx="276921" cy="105419"/>
            <a:chOff x="3010020" y="1447800"/>
            <a:chExt cx="323269" cy="108499"/>
          </a:xfrm>
        </p:grpSpPr>
        <p:cxnSp>
          <p:nvCxnSpPr>
            <p:cNvPr id="33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33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33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33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33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33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33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33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34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34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32" name="Group 39"/>
          <p:cNvGrpSpPr/>
          <p:nvPr/>
        </p:nvGrpSpPr>
        <p:grpSpPr>
          <a:xfrm rot="320971">
            <a:off x="4399212" y="4683224"/>
            <a:ext cx="276921" cy="105419"/>
            <a:chOff x="3010020" y="1447800"/>
            <a:chExt cx="323269" cy="108499"/>
          </a:xfrm>
        </p:grpSpPr>
        <p:cxnSp>
          <p:nvCxnSpPr>
            <p:cNvPr id="32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32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32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32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32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32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32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32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33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33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39" name="Group 40"/>
          <p:cNvGrpSpPr/>
          <p:nvPr/>
        </p:nvGrpSpPr>
        <p:grpSpPr>
          <a:xfrm rot="21059976">
            <a:off x="4103415" y="4661156"/>
            <a:ext cx="276921" cy="105419"/>
            <a:chOff x="3010020" y="1447800"/>
            <a:chExt cx="323269" cy="108499"/>
          </a:xfrm>
        </p:grpSpPr>
        <p:cxnSp>
          <p:nvCxnSpPr>
            <p:cNvPr id="31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31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31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31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31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31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31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31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32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32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sp>
        <p:nvSpPr>
          <p:cNvPr id="42" name="Freeform 13"/>
          <p:cNvSpPr>
            <a:spLocks/>
          </p:cNvSpPr>
          <p:nvPr/>
        </p:nvSpPr>
        <p:spPr bwMode="auto">
          <a:xfrm>
            <a:off x="4034219" y="4765777"/>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43" name="Freeform 13"/>
          <p:cNvSpPr>
            <a:spLocks/>
          </p:cNvSpPr>
          <p:nvPr/>
        </p:nvSpPr>
        <p:spPr bwMode="auto">
          <a:xfrm>
            <a:off x="4034219" y="4632430"/>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44" name="Text Box 21"/>
          <p:cNvSpPr txBox="1">
            <a:spLocks noChangeArrowheads="1"/>
          </p:cNvSpPr>
          <p:nvPr/>
        </p:nvSpPr>
        <p:spPr bwMode="auto">
          <a:xfrm>
            <a:off x="2501066" y="1670364"/>
            <a:ext cx="1890981" cy="242219"/>
          </a:xfrm>
          <a:prstGeom prst="rect">
            <a:avLst/>
          </a:prstGeom>
          <a:noFill/>
          <a:ln w="9525">
            <a:noFill/>
            <a:miter lim="800000"/>
            <a:headEnd/>
            <a:tailEnd/>
          </a:ln>
        </p:spPr>
        <p:txBody>
          <a:bodyPr wrap="none" lIns="64008" tIns="32004" rIns="64008" bIns="32004" anchor="ctr">
            <a:noAutofit/>
          </a:bodyPr>
          <a:lstStyle/>
          <a:p>
            <a:pPr algn="ctr" defTabSz="639731" fontAlgn="base">
              <a:spcBef>
                <a:spcPct val="0"/>
              </a:spcBef>
              <a:spcAft>
                <a:spcPct val="0"/>
              </a:spcAft>
              <a:defRPr/>
            </a:pPr>
            <a:r>
              <a:rPr lang="en-US" sz="1600" b="1" kern="0" dirty="0">
                <a:solidFill>
                  <a:srgbClr val="0000FF"/>
                </a:solidFill>
                <a:latin typeface="Arial" pitchFamily="34" charset="0"/>
                <a:cs typeface="Arial" pitchFamily="34" charset="0"/>
              </a:rPr>
              <a:t>430 21-</a:t>
            </a:r>
            <a:r>
              <a:rPr lang="en-US" sz="1600" b="1" i="1" kern="0" dirty="0">
                <a:solidFill>
                  <a:srgbClr val="0000FF"/>
                </a:solidFill>
                <a:latin typeface="Arial" pitchFamily="34" charset="0"/>
                <a:cs typeface="Arial" pitchFamily="34" charset="0"/>
              </a:rPr>
              <a:t>PHAS</a:t>
            </a:r>
            <a:r>
              <a:rPr lang="en-US" sz="1600" b="1" kern="0" dirty="0">
                <a:solidFill>
                  <a:srgbClr val="0000FF"/>
                </a:solidFill>
                <a:latin typeface="Arial" pitchFamily="34" charset="0"/>
                <a:cs typeface="Arial" pitchFamily="34" charset="0"/>
              </a:rPr>
              <a:t> loci</a:t>
            </a:r>
          </a:p>
        </p:txBody>
      </p:sp>
      <p:sp>
        <p:nvSpPr>
          <p:cNvPr id="45" name="Text Box 16"/>
          <p:cNvSpPr txBox="1">
            <a:spLocks noChangeArrowheads="1"/>
          </p:cNvSpPr>
          <p:nvPr/>
        </p:nvSpPr>
        <p:spPr bwMode="auto">
          <a:xfrm>
            <a:off x="2053470" y="1912582"/>
            <a:ext cx="351187" cy="270668"/>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46" name="Text Box 17"/>
          <p:cNvSpPr txBox="1">
            <a:spLocks noChangeArrowheads="1"/>
          </p:cNvSpPr>
          <p:nvPr/>
        </p:nvSpPr>
        <p:spPr bwMode="auto">
          <a:xfrm>
            <a:off x="4602072" y="1928250"/>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47" name="Freeform 13"/>
          <p:cNvSpPr>
            <a:spLocks/>
          </p:cNvSpPr>
          <p:nvPr/>
        </p:nvSpPr>
        <p:spPr bwMode="auto">
          <a:xfrm>
            <a:off x="2373581" y="2011199"/>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48" name="Text Box 21"/>
          <p:cNvSpPr txBox="1">
            <a:spLocks noChangeArrowheads="1"/>
          </p:cNvSpPr>
          <p:nvPr/>
        </p:nvSpPr>
        <p:spPr bwMode="auto">
          <a:xfrm>
            <a:off x="2587599" y="2094683"/>
            <a:ext cx="1890981"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200" b="1" kern="0" dirty="0">
                <a:latin typeface="Helvetica"/>
                <a:cs typeface="Helvetica"/>
              </a:rPr>
              <a:t>Long-noncoding RNA</a:t>
            </a:r>
          </a:p>
        </p:txBody>
      </p:sp>
      <p:sp>
        <p:nvSpPr>
          <p:cNvPr id="49" name="Text Box 20"/>
          <p:cNvSpPr txBox="1">
            <a:spLocks noChangeArrowheads="1"/>
          </p:cNvSpPr>
          <p:nvPr/>
        </p:nvSpPr>
        <p:spPr bwMode="auto">
          <a:xfrm>
            <a:off x="2097014" y="6047175"/>
            <a:ext cx="2315669" cy="445566"/>
          </a:xfrm>
          <a:prstGeom prst="rect">
            <a:avLst/>
          </a:prstGeom>
          <a:solidFill>
            <a:schemeClr val="bg2"/>
          </a:solidFill>
          <a:ln w="9525">
            <a:solidFill>
              <a:srgbClr val="0000FF"/>
            </a:solidFill>
            <a:miter lim="800000"/>
            <a:headEnd/>
            <a:tailEnd/>
          </a:ln>
        </p:spPr>
        <p:txBody>
          <a:bodyPr lIns="64008" tIns="32004" rIns="64008" bIns="32004">
            <a:noAutofit/>
          </a:bodyPr>
          <a:lstStyle/>
          <a:p>
            <a:pPr algn="ctr" defTabSz="639731" fontAlgn="base">
              <a:spcBef>
                <a:spcPct val="0"/>
              </a:spcBef>
              <a:spcAft>
                <a:spcPct val="0"/>
              </a:spcAft>
              <a:defRPr/>
            </a:pPr>
            <a:r>
              <a:rPr lang="en-US" b="1" kern="0" dirty="0">
                <a:solidFill>
                  <a:srgbClr val="0000FF"/>
                </a:solidFill>
                <a:latin typeface="Arial" pitchFamily="34" charset="0"/>
                <a:cs typeface="Arial" pitchFamily="34" charset="0"/>
              </a:rPr>
              <a:t>21 nt phasiRNAs</a:t>
            </a:r>
          </a:p>
        </p:txBody>
      </p:sp>
      <p:grpSp>
        <p:nvGrpSpPr>
          <p:cNvPr id="40" name="Group 49"/>
          <p:cNvGrpSpPr/>
          <p:nvPr/>
        </p:nvGrpSpPr>
        <p:grpSpPr>
          <a:xfrm rot="363096">
            <a:off x="10501784" y="2790622"/>
            <a:ext cx="420421" cy="409779"/>
            <a:chOff x="8572247" y="3781677"/>
            <a:chExt cx="299615" cy="257474"/>
          </a:xfrm>
        </p:grpSpPr>
        <p:sp>
          <p:nvSpPr>
            <p:cNvPr id="310" name="Chord 309"/>
            <p:cNvSpPr/>
            <p:nvPr/>
          </p:nvSpPr>
          <p:spPr>
            <a:xfrm rot="17100000">
              <a:off x="8573232" y="3781677"/>
              <a:ext cx="257474" cy="257474"/>
            </a:xfrm>
            <a:prstGeom prst="chord">
              <a:avLst/>
            </a:prstGeom>
            <a:solidFill>
              <a:schemeClr val="accent3">
                <a:lumMod val="40000"/>
                <a:lumOff val="60000"/>
              </a:schemeClr>
            </a:solid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311" name="TextBox 310"/>
            <p:cNvSpPr txBox="1"/>
            <p:nvPr/>
          </p:nvSpPr>
          <p:spPr>
            <a:xfrm rot="21236904">
              <a:off x="8572247" y="3888105"/>
              <a:ext cx="299615" cy="140919"/>
            </a:xfrm>
            <a:prstGeom prst="rect">
              <a:avLst/>
            </a:prstGeom>
            <a:noFill/>
          </p:spPr>
          <p:txBody>
            <a:bodyPr wrap="square" lIns="0" tIns="0" rIns="0" bIns="0" rtlCol="0">
              <a:noAutofit/>
            </a:bodyPr>
            <a:lstStyle/>
            <a:p>
              <a:pPr algn="ctr" defTabSz="914356">
                <a:defRPr/>
              </a:pPr>
              <a:r>
                <a:rPr lang="en-US" sz="1200" b="1" kern="0" dirty="0">
                  <a:latin typeface="Helvetica"/>
                  <a:cs typeface="Helvetica"/>
                </a:rPr>
                <a:t>AGO</a:t>
              </a:r>
            </a:p>
          </p:txBody>
        </p:sp>
      </p:grpSp>
      <p:cxnSp>
        <p:nvCxnSpPr>
          <p:cNvPr id="51" name="Straight Connector 112"/>
          <p:cNvCxnSpPr>
            <a:cxnSpLocks noChangeShapeType="1"/>
          </p:cNvCxnSpPr>
          <p:nvPr/>
        </p:nvCxnSpPr>
        <p:spPr bwMode="auto">
          <a:xfrm rot="4859976">
            <a:off x="9324654" y="4747274"/>
            <a:ext cx="103992" cy="2519"/>
          </a:xfrm>
          <a:prstGeom prst="line">
            <a:avLst/>
          </a:prstGeom>
          <a:noFill/>
          <a:ln w="12700" algn="ctr">
            <a:solidFill>
              <a:schemeClr val="tx1">
                <a:lumMod val="50000"/>
                <a:lumOff val="50000"/>
              </a:schemeClr>
            </a:solidFill>
            <a:round/>
            <a:headEnd/>
            <a:tailEnd/>
          </a:ln>
        </p:spPr>
      </p:cxnSp>
      <p:cxnSp>
        <p:nvCxnSpPr>
          <p:cNvPr id="52" name="Straight Connector 112"/>
          <p:cNvCxnSpPr>
            <a:cxnSpLocks noChangeShapeType="1"/>
          </p:cNvCxnSpPr>
          <p:nvPr/>
        </p:nvCxnSpPr>
        <p:spPr bwMode="auto">
          <a:xfrm rot="4859976">
            <a:off x="11238248" y="4852037"/>
            <a:ext cx="103992" cy="2519"/>
          </a:xfrm>
          <a:prstGeom prst="line">
            <a:avLst/>
          </a:prstGeom>
          <a:noFill/>
          <a:ln w="12700" algn="ctr">
            <a:solidFill>
              <a:schemeClr val="tx1">
                <a:lumMod val="50000"/>
                <a:lumOff val="50000"/>
              </a:schemeClr>
            </a:solidFill>
            <a:round/>
            <a:headEnd/>
            <a:tailEnd/>
          </a:ln>
        </p:spPr>
      </p:cxnSp>
      <p:sp>
        <p:nvSpPr>
          <p:cNvPr id="56" name="Freeform 13"/>
          <p:cNvSpPr>
            <a:spLocks/>
          </p:cNvSpPr>
          <p:nvPr/>
        </p:nvSpPr>
        <p:spPr bwMode="auto">
          <a:xfrm>
            <a:off x="11154441" y="3601877"/>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chemeClr val="accent1">
                <a:lumMod val="75000"/>
              </a:scheme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57" name="Text Box 16"/>
          <p:cNvSpPr txBox="1">
            <a:spLocks noChangeArrowheads="1"/>
          </p:cNvSpPr>
          <p:nvPr/>
        </p:nvSpPr>
        <p:spPr bwMode="auto">
          <a:xfrm>
            <a:off x="9326366" y="2595325"/>
            <a:ext cx="351187" cy="270668"/>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58" name="Text Box 17"/>
          <p:cNvSpPr txBox="1">
            <a:spLocks noChangeArrowheads="1"/>
          </p:cNvSpPr>
          <p:nvPr/>
        </p:nvSpPr>
        <p:spPr bwMode="auto">
          <a:xfrm>
            <a:off x="11807433" y="2734522"/>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59" name="Text Box 21"/>
          <p:cNvSpPr txBox="1">
            <a:spLocks noChangeArrowheads="1"/>
          </p:cNvSpPr>
          <p:nvPr/>
        </p:nvSpPr>
        <p:spPr bwMode="auto">
          <a:xfrm>
            <a:off x="10972697" y="2784933"/>
            <a:ext cx="733778"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600" b="1" kern="0" dirty="0">
                <a:solidFill>
                  <a:srgbClr val="FF0000"/>
                </a:solidFill>
                <a:latin typeface="Arial" pitchFamily="34" charset="0"/>
                <a:cs typeface="Arial" pitchFamily="34" charset="0"/>
              </a:rPr>
              <a:t>miR2275</a:t>
            </a:r>
          </a:p>
        </p:txBody>
      </p:sp>
      <p:grpSp>
        <p:nvGrpSpPr>
          <p:cNvPr id="54" name="Group 61"/>
          <p:cNvGrpSpPr/>
          <p:nvPr/>
        </p:nvGrpSpPr>
        <p:grpSpPr>
          <a:xfrm>
            <a:off x="10425150" y="2769771"/>
            <a:ext cx="433122" cy="81315"/>
            <a:chOff x="2932885" y="1447794"/>
            <a:chExt cx="580649" cy="108507"/>
          </a:xfrm>
        </p:grpSpPr>
        <p:sp>
          <p:nvSpPr>
            <p:cNvPr id="262" name="Freeform 29"/>
            <p:cNvSpPr>
              <a:spLocks/>
            </p:cNvSpPr>
            <p:nvPr/>
          </p:nvSpPr>
          <p:spPr bwMode="auto">
            <a:xfrm rot="21540000">
              <a:off x="2932885" y="1530200"/>
              <a:ext cx="580649" cy="10908"/>
            </a:xfrm>
            <a:custGeom>
              <a:avLst/>
              <a:gdLst>
                <a:gd name="T0" fmla="*/ 0 w 354"/>
                <a:gd name="T1" fmla="*/ 2147483647 h 17"/>
                <a:gd name="T2" fmla="*/ 2147483647 w 354"/>
                <a:gd name="T3" fmla="*/ 2147483647 h 17"/>
                <a:gd name="T4" fmla="*/ 2147483647 w 354"/>
                <a:gd name="T5" fmla="*/ 2147483647 h 17"/>
                <a:gd name="T6" fmla="*/ 0 60000 65536"/>
                <a:gd name="T7" fmla="*/ 0 60000 65536"/>
                <a:gd name="T8" fmla="*/ 0 60000 65536"/>
                <a:gd name="T9" fmla="*/ 0 w 354"/>
                <a:gd name="T10" fmla="*/ 0 h 17"/>
                <a:gd name="T11" fmla="*/ 354 w 354"/>
                <a:gd name="T12" fmla="*/ 17 h 17"/>
                <a:gd name="connsiteX0" fmla="*/ 0 w 10006"/>
                <a:gd name="connsiteY0" fmla="*/ 153 h 3542"/>
                <a:gd name="connsiteX1" fmla="*/ 6893 w 10006"/>
                <a:gd name="connsiteY1" fmla="*/ 2506 h 3542"/>
                <a:gd name="connsiteX2" fmla="*/ 10006 w 10006"/>
                <a:gd name="connsiteY2" fmla="*/ 3247 h 3542"/>
              </a:gdLst>
              <a:ahLst/>
              <a:cxnLst>
                <a:cxn ang="0">
                  <a:pos x="connsiteX0" y="connsiteY0"/>
                </a:cxn>
                <a:cxn ang="0">
                  <a:pos x="connsiteX1" y="connsiteY1"/>
                </a:cxn>
                <a:cxn ang="0">
                  <a:pos x="connsiteX2" y="connsiteY2"/>
                </a:cxn>
              </a:cxnLst>
              <a:rect l="l" t="t" r="r" b="b"/>
              <a:pathLst>
                <a:path w="10006" h="3542">
                  <a:moveTo>
                    <a:pt x="0" y="153"/>
                  </a:moveTo>
                  <a:cubicBezTo>
                    <a:pt x="1921" y="-435"/>
                    <a:pt x="5226" y="741"/>
                    <a:pt x="6893" y="2506"/>
                  </a:cubicBezTo>
                  <a:cubicBezTo>
                    <a:pt x="8559" y="4271"/>
                    <a:pt x="9328" y="3247"/>
                    <a:pt x="10006" y="3247"/>
                  </a:cubicBezTo>
                </a:path>
              </a:pathLst>
            </a:custGeom>
            <a:noFill/>
            <a:ln w="28575">
              <a:solidFill>
                <a:schemeClr val="accent6">
                  <a:lumMod val="75000"/>
                </a:schemeClr>
              </a:solidFill>
              <a:round/>
              <a:headEnd/>
              <a:tailEnd/>
            </a:ln>
          </p:spPr>
          <p:txBody>
            <a:bodyPr>
              <a:noAutofit/>
            </a:bodyPr>
            <a:lstStyle/>
            <a:p>
              <a:pPr algn="ctr" defTabSz="914356" eaLnBrk="0" fontAlgn="base" hangingPunct="0">
                <a:spcBef>
                  <a:spcPct val="0"/>
                </a:spcBef>
                <a:spcAft>
                  <a:spcPct val="0"/>
                </a:spcAft>
                <a:defRPr/>
              </a:pPr>
              <a:endParaRPr lang="en-US" sz="1200" b="1" kern="0" dirty="0">
                <a:solidFill>
                  <a:schemeClr val="accent6">
                    <a:lumMod val="75000"/>
                  </a:schemeClr>
                </a:solidFill>
                <a:latin typeface="Helvetica"/>
                <a:cs typeface="Helvetica"/>
              </a:endParaRPr>
            </a:p>
          </p:txBody>
        </p:sp>
        <p:cxnSp>
          <p:nvCxnSpPr>
            <p:cNvPr id="263" name="Straight Connector 107"/>
            <p:cNvCxnSpPr>
              <a:cxnSpLocks noChangeShapeType="1"/>
            </p:cNvCxnSpPr>
            <p:nvPr/>
          </p:nvCxnSpPr>
          <p:spPr bwMode="auto">
            <a:xfrm rot="5400000">
              <a:off x="2921389" y="1500582"/>
              <a:ext cx="107033" cy="1469"/>
            </a:xfrm>
            <a:prstGeom prst="line">
              <a:avLst/>
            </a:prstGeom>
            <a:noFill/>
            <a:ln w="12700" algn="ctr">
              <a:solidFill>
                <a:schemeClr val="accent6">
                  <a:lumMod val="75000"/>
                </a:schemeClr>
              </a:solidFill>
              <a:round/>
              <a:headEnd/>
              <a:tailEnd/>
            </a:ln>
          </p:spPr>
        </p:cxnSp>
        <p:cxnSp>
          <p:nvCxnSpPr>
            <p:cNvPr id="264" name="Straight Connector 110"/>
            <p:cNvCxnSpPr>
              <a:cxnSpLocks noChangeShapeType="1"/>
            </p:cNvCxnSpPr>
            <p:nvPr/>
          </p:nvCxnSpPr>
          <p:spPr bwMode="auto">
            <a:xfrm rot="5400000">
              <a:off x="2884662" y="1500582"/>
              <a:ext cx="107033" cy="1469"/>
            </a:xfrm>
            <a:prstGeom prst="line">
              <a:avLst/>
            </a:prstGeom>
            <a:noFill/>
            <a:ln w="12700" algn="ctr">
              <a:solidFill>
                <a:schemeClr val="accent6">
                  <a:lumMod val="75000"/>
                </a:schemeClr>
              </a:solidFill>
              <a:round/>
              <a:headEnd/>
              <a:tailEnd/>
            </a:ln>
          </p:spPr>
        </p:cxnSp>
        <p:cxnSp>
          <p:nvCxnSpPr>
            <p:cNvPr id="265" name="Straight Connector 111"/>
            <p:cNvCxnSpPr>
              <a:cxnSpLocks noChangeShapeType="1"/>
            </p:cNvCxnSpPr>
            <p:nvPr/>
          </p:nvCxnSpPr>
          <p:spPr bwMode="auto">
            <a:xfrm rot="5400000">
              <a:off x="2956648" y="1500582"/>
              <a:ext cx="107033" cy="1469"/>
            </a:xfrm>
            <a:prstGeom prst="line">
              <a:avLst/>
            </a:prstGeom>
            <a:noFill/>
            <a:ln w="12700" algn="ctr">
              <a:solidFill>
                <a:schemeClr val="accent6">
                  <a:lumMod val="75000"/>
                </a:schemeClr>
              </a:solidFill>
              <a:round/>
              <a:headEnd/>
              <a:tailEnd/>
            </a:ln>
          </p:spPr>
        </p:cxnSp>
        <p:cxnSp>
          <p:nvCxnSpPr>
            <p:cNvPr id="266" name="Straight Connector 112"/>
            <p:cNvCxnSpPr>
              <a:cxnSpLocks noChangeShapeType="1"/>
            </p:cNvCxnSpPr>
            <p:nvPr/>
          </p:nvCxnSpPr>
          <p:spPr bwMode="auto">
            <a:xfrm rot="5400000">
              <a:off x="2992639" y="1499846"/>
              <a:ext cx="107031" cy="2938"/>
            </a:xfrm>
            <a:prstGeom prst="line">
              <a:avLst/>
            </a:prstGeom>
            <a:noFill/>
            <a:ln w="12700" algn="ctr">
              <a:solidFill>
                <a:schemeClr val="accent6">
                  <a:lumMod val="75000"/>
                </a:schemeClr>
              </a:solidFill>
              <a:round/>
              <a:headEnd/>
              <a:tailEnd/>
            </a:ln>
          </p:spPr>
        </p:cxnSp>
        <p:cxnSp>
          <p:nvCxnSpPr>
            <p:cNvPr id="267" name="Straight Connector 113"/>
            <p:cNvCxnSpPr>
              <a:cxnSpLocks noChangeShapeType="1"/>
            </p:cNvCxnSpPr>
            <p:nvPr/>
          </p:nvCxnSpPr>
          <p:spPr bwMode="auto">
            <a:xfrm rot="5400000">
              <a:off x="3028628" y="1500580"/>
              <a:ext cx="107031" cy="1469"/>
            </a:xfrm>
            <a:prstGeom prst="line">
              <a:avLst/>
            </a:prstGeom>
            <a:noFill/>
            <a:ln w="12700" algn="ctr">
              <a:solidFill>
                <a:schemeClr val="accent6">
                  <a:lumMod val="75000"/>
                </a:schemeClr>
              </a:solidFill>
              <a:round/>
              <a:headEnd/>
              <a:tailEnd/>
            </a:ln>
          </p:spPr>
        </p:cxnSp>
        <p:cxnSp>
          <p:nvCxnSpPr>
            <p:cNvPr id="268" name="Straight Connector 114"/>
            <p:cNvCxnSpPr>
              <a:cxnSpLocks noChangeShapeType="1"/>
            </p:cNvCxnSpPr>
            <p:nvPr/>
          </p:nvCxnSpPr>
          <p:spPr bwMode="auto">
            <a:xfrm rot="5400000">
              <a:off x="3063158" y="1501314"/>
              <a:ext cx="108499" cy="1469"/>
            </a:xfrm>
            <a:prstGeom prst="line">
              <a:avLst/>
            </a:prstGeom>
            <a:noFill/>
            <a:ln w="12700" algn="ctr">
              <a:solidFill>
                <a:schemeClr val="accent6">
                  <a:lumMod val="75000"/>
                </a:schemeClr>
              </a:solidFill>
              <a:round/>
              <a:headEnd/>
              <a:tailEnd/>
            </a:ln>
          </p:spPr>
        </p:cxnSp>
        <p:cxnSp>
          <p:nvCxnSpPr>
            <p:cNvPr id="269" name="Straight Connector 115"/>
            <p:cNvCxnSpPr>
              <a:cxnSpLocks noChangeShapeType="1"/>
            </p:cNvCxnSpPr>
            <p:nvPr/>
          </p:nvCxnSpPr>
          <p:spPr bwMode="auto">
            <a:xfrm rot="5400000">
              <a:off x="3100615" y="1500582"/>
              <a:ext cx="107033" cy="1469"/>
            </a:xfrm>
            <a:prstGeom prst="line">
              <a:avLst/>
            </a:prstGeom>
            <a:noFill/>
            <a:ln w="12700" algn="ctr">
              <a:solidFill>
                <a:schemeClr val="accent6">
                  <a:lumMod val="75000"/>
                </a:schemeClr>
              </a:solidFill>
              <a:round/>
              <a:headEnd/>
              <a:tailEnd/>
            </a:ln>
          </p:spPr>
        </p:cxnSp>
        <p:cxnSp>
          <p:nvCxnSpPr>
            <p:cNvPr id="270" name="Straight Connector 116"/>
            <p:cNvCxnSpPr>
              <a:cxnSpLocks noChangeShapeType="1"/>
            </p:cNvCxnSpPr>
            <p:nvPr/>
          </p:nvCxnSpPr>
          <p:spPr bwMode="auto">
            <a:xfrm rot="5400000">
              <a:off x="3135866" y="1500582"/>
              <a:ext cx="107033" cy="1469"/>
            </a:xfrm>
            <a:prstGeom prst="line">
              <a:avLst/>
            </a:prstGeom>
            <a:noFill/>
            <a:ln w="12700" algn="ctr">
              <a:solidFill>
                <a:schemeClr val="accent6">
                  <a:lumMod val="75000"/>
                </a:schemeClr>
              </a:solidFill>
              <a:round/>
              <a:headEnd/>
              <a:tailEnd/>
            </a:ln>
          </p:spPr>
        </p:cxnSp>
        <p:cxnSp>
          <p:nvCxnSpPr>
            <p:cNvPr id="271" name="Straight Connector 117"/>
            <p:cNvCxnSpPr>
              <a:cxnSpLocks noChangeShapeType="1"/>
            </p:cNvCxnSpPr>
            <p:nvPr/>
          </p:nvCxnSpPr>
          <p:spPr bwMode="auto">
            <a:xfrm rot="5400000">
              <a:off x="3171122" y="1500582"/>
              <a:ext cx="107033" cy="1469"/>
            </a:xfrm>
            <a:prstGeom prst="line">
              <a:avLst/>
            </a:prstGeom>
            <a:noFill/>
            <a:ln w="12700" algn="ctr">
              <a:solidFill>
                <a:schemeClr val="accent6">
                  <a:lumMod val="75000"/>
                </a:schemeClr>
              </a:solidFill>
              <a:round/>
              <a:headEnd/>
              <a:tailEnd/>
            </a:ln>
          </p:spPr>
        </p:cxnSp>
        <p:cxnSp>
          <p:nvCxnSpPr>
            <p:cNvPr id="272" name="Straight Connector 118"/>
            <p:cNvCxnSpPr>
              <a:cxnSpLocks noChangeShapeType="1"/>
            </p:cNvCxnSpPr>
            <p:nvPr/>
          </p:nvCxnSpPr>
          <p:spPr bwMode="auto">
            <a:xfrm rot="5400000">
              <a:off x="3207840" y="1500582"/>
              <a:ext cx="107033" cy="1469"/>
            </a:xfrm>
            <a:prstGeom prst="line">
              <a:avLst/>
            </a:prstGeom>
            <a:noFill/>
            <a:ln w="12700" algn="ctr">
              <a:solidFill>
                <a:schemeClr val="accent6">
                  <a:lumMod val="75000"/>
                </a:schemeClr>
              </a:solidFill>
              <a:round/>
              <a:headEnd/>
              <a:tailEnd/>
            </a:ln>
          </p:spPr>
        </p:cxnSp>
        <p:cxnSp>
          <p:nvCxnSpPr>
            <p:cNvPr id="273" name="Straight Connector 119"/>
            <p:cNvCxnSpPr>
              <a:cxnSpLocks noChangeShapeType="1"/>
            </p:cNvCxnSpPr>
            <p:nvPr/>
          </p:nvCxnSpPr>
          <p:spPr bwMode="auto">
            <a:xfrm rot="5400000">
              <a:off x="3242371" y="1501314"/>
              <a:ext cx="108499" cy="1469"/>
            </a:xfrm>
            <a:prstGeom prst="line">
              <a:avLst/>
            </a:prstGeom>
            <a:noFill/>
            <a:ln w="12700" algn="ctr">
              <a:solidFill>
                <a:schemeClr val="accent6">
                  <a:lumMod val="75000"/>
                </a:schemeClr>
              </a:solidFill>
              <a:round/>
              <a:headEnd/>
              <a:tailEnd/>
            </a:ln>
          </p:spPr>
        </p:cxnSp>
        <p:cxnSp>
          <p:nvCxnSpPr>
            <p:cNvPr id="274" name="Straight Connector 120"/>
            <p:cNvCxnSpPr>
              <a:cxnSpLocks noChangeShapeType="1"/>
            </p:cNvCxnSpPr>
            <p:nvPr/>
          </p:nvCxnSpPr>
          <p:spPr bwMode="auto">
            <a:xfrm rot="5400000">
              <a:off x="3277634" y="1501317"/>
              <a:ext cx="108499" cy="1469"/>
            </a:xfrm>
            <a:prstGeom prst="line">
              <a:avLst/>
            </a:prstGeom>
            <a:noFill/>
            <a:ln w="12700" algn="ctr">
              <a:solidFill>
                <a:schemeClr val="accent6">
                  <a:lumMod val="75000"/>
                </a:schemeClr>
              </a:solidFill>
              <a:round/>
              <a:headEnd/>
              <a:tailEnd/>
            </a:ln>
          </p:spPr>
        </p:cxnSp>
        <p:cxnSp>
          <p:nvCxnSpPr>
            <p:cNvPr id="275" name="Straight Connector 121"/>
            <p:cNvCxnSpPr>
              <a:cxnSpLocks noChangeShapeType="1"/>
            </p:cNvCxnSpPr>
            <p:nvPr/>
          </p:nvCxnSpPr>
          <p:spPr bwMode="auto">
            <a:xfrm rot="5400000">
              <a:off x="3315078" y="1500585"/>
              <a:ext cx="107033" cy="1469"/>
            </a:xfrm>
            <a:prstGeom prst="line">
              <a:avLst/>
            </a:prstGeom>
            <a:noFill/>
            <a:ln w="12700" algn="ctr">
              <a:solidFill>
                <a:schemeClr val="accent6">
                  <a:lumMod val="75000"/>
                </a:schemeClr>
              </a:solidFill>
              <a:round/>
              <a:headEnd/>
              <a:tailEnd/>
            </a:ln>
          </p:spPr>
        </p:cxnSp>
        <p:cxnSp>
          <p:nvCxnSpPr>
            <p:cNvPr id="276" name="Straight Connector 122"/>
            <p:cNvCxnSpPr>
              <a:cxnSpLocks noChangeShapeType="1"/>
            </p:cNvCxnSpPr>
            <p:nvPr/>
          </p:nvCxnSpPr>
          <p:spPr bwMode="auto">
            <a:xfrm rot="5400000">
              <a:off x="3349609" y="1501314"/>
              <a:ext cx="108499" cy="1469"/>
            </a:xfrm>
            <a:prstGeom prst="line">
              <a:avLst/>
            </a:prstGeom>
            <a:noFill/>
            <a:ln w="12700" algn="ctr">
              <a:solidFill>
                <a:schemeClr val="accent6">
                  <a:lumMod val="75000"/>
                </a:schemeClr>
              </a:solidFill>
              <a:round/>
              <a:headEnd/>
              <a:tailEnd/>
            </a:ln>
          </p:spPr>
        </p:cxnSp>
        <p:cxnSp>
          <p:nvCxnSpPr>
            <p:cNvPr id="277" name="Straight Connector 123"/>
            <p:cNvCxnSpPr>
              <a:cxnSpLocks noChangeShapeType="1"/>
            </p:cNvCxnSpPr>
            <p:nvPr/>
          </p:nvCxnSpPr>
          <p:spPr bwMode="auto">
            <a:xfrm rot="5400000">
              <a:off x="3385593" y="1500575"/>
              <a:ext cx="107032" cy="1469"/>
            </a:xfrm>
            <a:prstGeom prst="line">
              <a:avLst/>
            </a:prstGeom>
            <a:noFill/>
            <a:ln w="12700" algn="ctr">
              <a:solidFill>
                <a:schemeClr val="accent6">
                  <a:lumMod val="75000"/>
                </a:schemeClr>
              </a:solidFill>
              <a:round/>
              <a:headEnd/>
              <a:tailEnd/>
            </a:ln>
          </p:spPr>
        </p:cxnSp>
        <p:cxnSp>
          <p:nvCxnSpPr>
            <p:cNvPr id="278" name="Straight Connector 124"/>
            <p:cNvCxnSpPr>
              <a:cxnSpLocks noChangeShapeType="1"/>
            </p:cNvCxnSpPr>
            <p:nvPr/>
          </p:nvCxnSpPr>
          <p:spPr bwMode="auto">
            <a:xfrm rot="5400000">
              <a:off x="3422254" y="1500584"/>
              <a:ext cx="107033" cy="1469"/>
            </a:xfrm>
            <a:prstGeom prst="line">
              <a:avLst/>
            </a:prstGeom>
            <a:noFill/>
            <a:ln w="12700" algn="ctr">
              <a:solidFill>
                <a:schemeClr val="accent6">
                  <a:lumMod val="75000"/>
                </a:schemeClr>
              </a:solidFill>
              <a:round/>
              <a:headEnd/>
              <a:tailEnd/>
            </a:ln>
          </p:spPr>
        </p:cxnSp>
        <p:cxnSp>
          <p:nvCxnSpPr>
            <p:cNvPr id="279" name="Straight Connector 125"/>
            <p:cNvCxnSpPr>
              <a:cxnSpLocks noChangeShapeType="1"/>
            </p:cNvCxnSpPr>
            <p:nvPr/>
          </p:nvCxnSpPr>
          <p:spPr bwMode="auto">
            <a:xfrm rot="5400000">
              <a:off x="3458305" y="1500583"/>
              <a:ext cx="107033" cy="1469"/>
            </a:xfrm>
            <a:prstGeom prst="line">
              <a:avLst/>
            </a:prstGeom>
            <a:noFill/>
            <a:ln w="12700" algn="ctr">
              <a:solidFill>
                <a:schemeClr val="accent6">
                  <a:lumMod val="75000"/>
                </a:schemeClr>
              </a:solidFill>
              <a:round/>
              <a:headEnd/>
              <a:tailEnd/>
            </a:ln>
          </p:spPr>
        </p:cxnSp>
      </p:grpSp>
      <p:sp>
        <p:nvSpPr>
          <p:cNvPr id="63" name="Freeform 13"/>
          <p:cNvSpPr>
            <a:spLocks/>
          </p:cNvSpPr>
          <p:nvPr/>
        </p:nvSpPr>
        <p:spPr bwMode="auto">
          <a:xfrm>
            <a:off x="9677553" y="2675038"/>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grpSp>
        <p:nvGrpSpPr>
          <p:cNvPr id="55" name="Group 63"/>
          <p:cNvGrpSpPr/>
          <p:nvPr/>
        </p:nvGrpSpPr>
        <p:grpSpPr>
          <a:xfrm rot="21070270">
            <a:off x="11326647" y="4860097"/>
            <a:ext cx="276921" cy="105419"/>
            <a:chOff x="3010020" y="1447800"/>
            <a:chExt cx="323269" cy="108499"/>
          </a:xfrm>
        </p:grpSpPr>
        <p:cxnSp>
          <p:nvCxnSpPr>
            <p:cNvPr id="25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25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25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25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25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25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25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25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26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26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62" name="Group 64"/>
          <p:cNvGrpSpPr/>
          <p:nvPr/>
        </p:nvGrpSpPr>
        <p:grpSpPr>
          <a:xfrm rot="320971">
            <a:off x="11661814" y="4828438"/>
            <a:ext cx="276921" cy="105419"/>
            <a:chOff x="3010020" y="1447800"/>
            <a:chExt cx="323269" cy="108499"/>
          </a:xfrm>
        </p:grpSpPr>
        <p:cxnSp>
          <p:nvCxnSpPr>
            <p:cNvPr id="24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24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24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24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24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24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24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24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25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25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64" name="Group 65"/>
          <p:cNvGrpSpPr/>
          <p:nvPr/>
        </p:nvGrpSpPr>
        <p:grpSpPr>
          <a:xfrm rot="21059976">
            <a:off x="11469773" y="4842798"/>
            <a:ext cx="276921" cy="105419"/>
            <a:chOff x="3010020" y="1447800"/>
            <a:chExt cx="323269" cy="108499"/>
          </a:xfrm>
        </p:grpSpPr>
        <p:cxnSp>
          <p:nvCxnSpPr>
            <p:cNvPr id="23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23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23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23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23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23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23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23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24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24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sp>
        <p:nvSpPr>
          <p:cNvPr id="70" name="Curved Down Arrow 69"/>
          <p:cNvSpPr/>
          <p:nvPr/>
        </p:nvSpPr>
        <p:spPr>
          <a:xfrm>
            <a:off x="10931971" y="4230432"/>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cxnSp>
        <p:nvCxnSpPr>
          <p:cNvPr id="71" name="Straight Connector 112"/>
          <p:cNvCxnSpPr>
            <a:cxnSpLocks noChangeShapeType="1"/>
          </p:cNvCxnSpPr>
          <p:nvPr/>
        </p:nvCxnSpPr>
        <p:spPr bwMode="auto">
          <a:xfrm rot="4859976">
            <a:off x="11555873" y="4977805"/>
            <a:ext cx="103992" cy="2519"/>
          </a:xfrm>
          <a:prstGeom prst="line">
            <a:avLst/>
          </a:prstGeom>
          <a:noFill/>
          <a:ln w="12700" algn="ctr">
            <a:solidFill>
              <a:schemeClr val="tx1">
                <a:lumMod val="50000"/>
                <a:lumOff val="50000"/>
              </a:schemeClr>
            </a:solidFill>
            <a:round/>
            <a:headEnd/>
            <a:tailEnd/>
          </a:ln>
        </p:spPr>
      </p:cxnSp>
      <p:cxnSp>
        <p:nvCxnSpPr>
          <p:cNvPr id="72" name="Straight Connector 112"/>
          <p:cNvCxnSpPr>
            <a:cxnSpLocks noChangeShapeType="1"/>
          </p:cNvCxnSpPr>
          <p:nvPr/>
        </p:nvCxnSpPr>
        <p:spPr bwMode="auto">
          <a:xfrm rot="4859976">
            <a:off x="11823078" y="4922077"/>
            <a:ext cx="103992" cy="2519"/>
          </a:xfrm>
          <a:prstGeom prst="line">
            <a:avLst/>
          </a:prstGeom>
          <a:noFill/>
          <a:ln w="12700" algn="ctr">
            <a:solidFill>
              <a:schemeClr val="bg1">
                <a:lumMod val="50000"/>
              </a:schemeClr>
            </a:solidFill>
            <a:round/>
            <a:headEnd/>
            <a:tailEnd/>
          </a:ln>
        </p:spPr>
      </p:cxnSp>
      <p:grpSp>
        <p:nvGrpSpPr>
          <p:cNvPr id="65" name="Group 72"/>
          <p:cNvGrpSpPr/>
          <p:nvPr/>
        </p:nvGrpSpPr>
        <p:grpSpPr>
          <a:xfrm rot="21070270">
            <a:off x="10992063" y="4852428"/>
            <a:ext cx="276921" cy="105419"/>
            <a:chOff x="3010020" y="1447800"/>
            <a:chExt cx="323269" cy="108499"/>
          </a:xfrm>
        </p:grpSpPr>
        <p:cxnSp>
          <p:nvCxnSpPr>
            <p:cNvPr id="22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22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22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22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22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22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22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22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23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23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66" name="Group 73"/>
          <p:cNvGrpSpPr/>
          <p:nvPr/>
        </p:nvGrpSpPr>
        <p:grpSpPr>
          <a:xfrm rot="320971">
            <a:off x="11312387" y="4858829"/>
            <a:ext cx="276921" cy="105419"/>
            <a:chOff x="3010020" y="1447800"/>
            <a:chExt cx="323269" cy="108499"/>
          </a:xfrm>
        </p:grpSpPr>
        <p:cxnSp>
          <p:nvCxnSpPr>
            <p:cNvPr id="21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21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21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21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21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21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21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21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22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22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73" name="Group 74"/>
          <p:cNvGrpSpPr/>
          <p:nvPr/>
        </p:nvGrpSpPr>
        <p:grpSpPr>
          <a:xfrm rot="21059976">
            <a:off x="11645671" y="4929242"/>
            <a:ext cx="276921" cy="105419"/>
            <a:chOff x="3010020" y="1447800"/>
            <a:chExt cx="323269" cy="108499"/>
          </a:xfrm>
        </p:grpSpPr>
        <p:cxnSp>
          <p:nvCxnSpPr>
            <p:cNvPr id="20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20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20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20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20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20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20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20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21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21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sp>
        <p:nvSpPr>
          <p:cNvPr id="76" name="Freeform 13"/>
          <p:cNvSpPr>
            <a:spLocks/>
          </p:cNvSpPr>
          <p:nvPr/>
        </p:nvSpPr>
        <p:spPr bwMode="auto">
          <a:xfrm>
            <a:off x="10988775" y="4961806"/>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77" name="Freeform 13"/>
          <p:cNvSpPr>
            <a:spLocks/>
          </p:cNvSpPr>
          <p:nvPr/>
        </p:nvSpPr>
        <p:spPr bwMode="auto">
          <a:xfrm>
            <a:off x="10970409" y="4797607"/>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78" name="Text Box 21"/>
          <p:cNvSpPr txBox="1">
            <a:spLocks noChangeArrowheads="1"/>
          </p:cNvSpPr>
          <p:nvPr/>
        </p:nvSpPr>
        <p:spPr bwMode="auto">
          <a:xfrm>
            <a:off x="9916849" y="1581787"/>
            <a:ext cx="1890981" cy="242219"/>
          </a:xfrm>
          <a:prstGeom prst="rect">
            <a:avLst/>
          </a:prstGeom>
          <a:noFill/>
          <a:ln w="9525">
            <a:noFill/>
            <a:miter lim="800000"/>
            <a:headEnd/>
            <a:tailEnd/>
          </a:ln>
        </p:spPr>
        <p:txBody>
          <a:bodyPr wrap="none" lIns="64008" tIns="32004" rIns="64008" bIns="32004" anchor="ctr">
            <a:noAutofit/>
          </a:bodyPr>
          <a:lstStyle/>
          <a:p>
            <a:pPr algn="ctr" defTabSz="639731" fontAlgn="base">
              <a:spcBef>
                <a:spcPct val="0"/>
              </a:spcBef>
              <a:spcAft>
                <a:spcPct val="0"/>
              </a:spcAft>
              <a:defRPr/>
            </a:pPr>
            <a:r>
              <a:rPr lang="en-US" sz="1600" b="1" kern="0" dirty="0">
                <a:solidFill>
                  <a:srgbClr val="FF0000"/>
                </a:solidFill>
                <a:latin typeface="Arial" pitchFamily="34" charset="0"/>
                <a:cs typeface="Arial" pitchFamily="34" charset="0"/>
              </a:rPr>
              <a:t>170 24-</a:t>
            </a:r>
            <a:r>
              <a:rPr lang="en-US" sz="1600" b="1" i="1" kern="0" dirty="0">
                <a:solidFill>
                  <a:srgbClr val="FF0000"/>
                </a:solidFill>
                <a:latin typeface="Arial" pitchFamily="34" charset="0"/>
                <a:cs typeface="Arial" pitchFamily="34" charset="0"/>
              </a:rPr>
              <a:t>PHAS</a:t>
            </a:r>
            <a:r>
              <a:rPr lang="en-US" sz="1600" b="1" kern="0" dirty="0">
                <a:solidFill>
                  <a:srgbClr val="FF0000"/>
                </a:solidFill>
                <a:latin typeface="Arial" pitchFamily="34" charset="0"/>
                <a:cs typeface="Arial" pitchFamily="34" charset="0"/>
              </a:rPr>
              <a:t> loci</a:t>
            </a:r>
          </a:p>
        </p:txBody>
      </p:sp>
      <p:sp>
        <p:nvSpPr>
          <p:cNvPr id="79" name="Text Box 16"/>
          <p:cNvSpPr txBox="1">
            <a:spLocks noChangeArrowheads="1"/>
          </p:cNvSpPr>
          <p:nvPr/>
        </p:nvSpPr>
        <p:spPr bwMode="auto">
          <a:xfrm>
            <a:off x="8955401" y="1863178"/>
            <a:ext cx="743918" cy="231505"/>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80" name="Text Box 17"/>
          <p:cNvSpPr txBox="1">
            <a:spLocks noChangeArrowheads="1"/>
          </p:cNvSpPr>
          <p:nvPr/>
        </p:nvSpPr>
        <p:spPr bwMode="auto">
          <a:xfrm>
            <a:off x="9895409" y="1928250"/>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81" name="Freeform 13"/>
          <p:cNvSpPr>
            <a:spLocks/>
          </p:cNvSpPr>
          <p:nvPr/>
        </p:nvSpPr>
        <p:spPr bwMode="auto">
          <a:xfrm>
            <a:off x="9562744" y="2011998"/>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82" name="Text Box 21"/>
          <p:cNvSpPr txBox="1">
            <a:spLocks noChangeArrowheads="1"/>
          </p:cNvSpPr>
          <p:nvPr/>
        </p:nvSpPr>
        <p:spPr bwMode="auto">
          <a:xfrm>
            <a:off x="9920232" y="2146897"/>
            <a:ext cx="1890981"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200" b="1" kern="0" dirty="0">
                <a:latin typeface="Helvetica"/>
                <a:cs typeface="Helvetica"/>
              </a:rPr>
              <a:t>Long-noncoding RNA</a:t>
            </a:r>
          </a:p>
        </p:txBody>
      </p:sp>
      <p:sp>
        <p:nvSpPr>
          <p:cNvPr id="83" name="Text Box 20"/>
          <p:cNvSpPr txBox="1">
            <a:spLocks noChangeArrowheads="1"/>
          </p:cNvSpPr>
          <p:nvPr/>
        </p:nvSpPr>
        <p:spPr bwMode="auto">
          <a:xfrm>
            <a:off x="9794956" y="6213226"/>
            <a:ext cx="2222479" cy="410615"/>
          </a:xfrm>
          <a:prstGeom prst="rect">
            <a:avLst/>
          </a:prstGeom>
          <a:solidFill>
            <a:schemeClr val="accent4">
              <a:lumMod val="20000"/>
              <a:lumOff val="80000"/>
            </a:schemeClr>
          </a:solidFill>
          <a:ln w="9525">
            <a:solidFill>
              <a:srgbClr val="FF0000"/>
            </a:solidFill>
            <a:miter lim="800000"/>
            <a:headEnd/>
            <a:tailEnd/>
          </a:ln>
        </p:spPr>
        <p:txBody>
          <a:bodyPr lIns="64008" tIns="32004" rIns="64008" bIns="32004">
            <a:noAutofit/>
          </a:bodyPr>
          <a:lstStyle/>
          <a:p>
            <a:pPr algn="ctr" defTabSz="639731" fontAlgn="base">
              <a:spcBef>
                <a:spcPct val="0"/>
              </a:spcBef>
              <a:spcAft>
                <a:spcPct val="0"/>
              </a:spcAft>
              <a:defRPr/>
            </a:pPr>
            <a:r>
              <a:rPr lang="en-US" b="1" kern="0" dirty="0">
                <a:solidFill>
                  <a:srgbClr val="FF0000"/>
                </a:solidFill>
                <a:latin typeface="Arial" pitchFamily="34" charset="0"/>
                <a:cs typeface="Arial" pitchFamily="34" charset="0"/>
              </a:rPr>
              <a:t>24 nt phasiRNAs</a:t>
            </a:r>
          </a:p>
        </p:txBody>
      </p:sp>
      <p:sp>
        <p:nvSpPr>
          <p:cNvPr id="84" name="Teardrop 83"/>
          <p:cNvSpPr/>
          <p:nvPr/>
        </p:nvSpPr>
        <p:spPr>
          <a:xfrm rot="14539192">
            <a:off x="3717174" y="3820589"/>
            <a:ext cx="573999" cy="469794"/>
          </a:xfrm>
          <a:prstGeom prst="teardrop">
            <a:avLst>
              <a:gd name="adj" fmla="val 128842"/>
            </a:avLst>
          </a:prstGeom>
          <a:gradFill flip="none" rotWithShape="1">
            <a:gsLst>
              <a:gs pos="0">
                <a:schemeClr val="accent3">
                  <a:lumMod val="60000"/>
                  <a:lumOff val="40000"/>
                </a:schemeClr>
              </a:gs>
              <a:gs pos="100000">
                <a:schemeClr val="accent3">
                  <a:lumMod val="20000"/>
                  <a:lumOff val="80000"/>
                </a:schemeClr>
              </a:gs>
            </a:gsLst>
            <a:path path="circle">
              <a:fillToRect l="50000" t="50000" r="50000" b="50000"/>
            </a:path>
            <a:tileRect/>
          </a:grad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85" name="TextBox 84"/>
          <p:cNvSpPr txBox="1"/>
          <p:nvPr/>
        </p:nvSpPr>
        <p:spPr>
          <a:xfrm>
            <a:off x="3671309" y="3870725"/>
            <a:ext cx="555469" cy="329799"/>
          </a:xfrm>
          <a:prstGeom prst="rect">
            <a:avLst/>
          </a:prstGeom>
          <a:noFill/>
        </p:spPr>
        <p:txBody>
          <a:bodyPr wrap="square" lIns="0" tIns="0" rIns="0" bIns="0" rtlCol="0" anchor="ctr">
            <a:noAutofit/>
          </a:bodyPr>
          <a:lstStyle/>
          <a:p>
            <a:pPr algn="ctr" defTabSz="914356">
              <a:defRPr/>
            </a:pPr>
            <a:r>
              <a:rPr lang="en-US" sz="1600" b="1" kern="0" dirty="0">
                <a:latin typeface="Arial" pitchFamily="34" charset="0"/>
                <a:cs typeface="Arial" pitchFamily="34" charset="0"/>
              </a:rPr>
              <a:t>RDR6</a:t>
            </a:r>
          </a:p>
        </p:txBody>
      </p:sp>
      <p:sp>
        <p:nvSpPr>
          <p:cNvPr id="86" name="Isosceles Triangle 85"/>
          <p:cNvSpPr/>
          <p:nvPr/>
        </p:nvSpPr>
        <p:spPr>
          <a:xfrm flipV="1">
            <a:off x="3132109" y="2781374"/>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sp>
        <p:nvSpPr>
          <p:cNvPr id="87" name="Isosceles Triangle 86"/>
          <p:cNvSpPr/>
          <p:nvPr/>
        </p:nvSpPr>
        <p:spPr>
          <a:xfrm flipV="1">
            <a:off x="2787514" y="3632544"/>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grpSp>
        <p:nvGrpSpPr>
          <p:cNvPr id="74" name="Group 87"/>
          <p:cNvGrpSpPr/>
          <p:nvPr/>
        </p:nvGrpSpPr>
        <p:grpSpPr>
          <a:xfrm>
            <a:off x="2556599" y="4652240"/>
            <a:ext cx="286554" cy="156520"/>
            <a:chOff x="994475" y="5279438"/>
            <a:chExt cx="204214" cy="98345"/>
          </a:xfrm>
        </p:grpSpPr>
        <p:cxnSp>
          <p:nvCxnSpPr>
            <p:cNvPr id="190"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191"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192"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193"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194"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195"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196"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197"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198" name="Straight Connector 197"/>
            <p:cNvCxnSpPr/>
            <p:nvPr/>
          </p:nvCxnSpPr>
          <p:spPr>
            <a:xfrm flipV="1">
              <a:off x="994475" y="5345885"/>
              <a:ext cx="172779" cy="31898"/>
            </a:xfrm>
            <a:prstGeom prst="line">
              <a:avLst/>
            </a:prstGeom>
            <a:grpFill/>
            <a:ln w="12700" algn="ctr">
              <a:solidFill>
                <a:srgbClr val="0192FF"/>
              </a:solidFill>
              <a:round/>
              <a:headEnd/>
              <a:tailEnd/>
            </a:ln>
          </p:spPr>
        </p:cxnSp>
        <p:cxnSp>
          <p:nvCxnSpPr>
            <p:cNvPr id="199" name="Straight Connector 198"/>
            <p:cNvCxnSpPr/>
            <p:nvPr/>
          </p:nvCxnSpPr>
          <p:spPr>
            <a:xfrm flipV="1">
              <a:off x="1025910" y="5279438"/>
              <a:ext cx="172779" cy="31898"/>
            </a:xfrm>
            <a:prstGeom prst="line">
              <a:avLst/>
            </a:prstGeom>
            <a:grpFill/>
            <a:ln w="12700" algn="ctr">
              <a:solidFill>
                <a:srgbClr val="0192FF"/>
              </a:solidFill>
              <a:round/>
              <a:headEnd/>
              <a:tailEnd/>
            </a:ln>
          </p:spPr>
        </p:cxnSp>
        <p:cxnSp>
          <p:nvCxnSpPr>
            <p:cNvPr id="200"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201"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grpSp>
        <p:nvGrpSpPr>
          <p:cNvPr id="75" name="Group 88"/>
          <p:cNvGrpSpPr/>
          <p:nvPr/>
        </p:nvGrpSpPr>
        <p:grpSpPr>
          <a:xfrm>
            <a:off x="2928169" y="4652240"/>
            <a:ext cx="286554" cy="156520"/>
            <a:chOff x="994475" y="5279438"/>
            <a:chExt cx="204214" cy="98345"/>
          </a:xfrm>
        </p:grpSpPr>
        <p:cxnSp>
          <p:nvCxnSpPr>
            <p:cNvPr id="178"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179"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180"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181"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182"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183"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184"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185"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186" name="Straight Connector 185"/>
            <p:cNvCxnSpPr/>
            <p:nvPr/>
          </p:nvCxnSpPr>
          <p:spPr>
            <a:xfrm flipV="1">
              <a:off x="994475" y="5345885"/>
              <a:ext cx="172779" cy="31898"/>
            </a:xfrm>
            <a:prstGeom prst="line">
              <a:avLst/>
            </a:prstGeom>
            <a:grpFill/>
            <a:ln w="12700" algn="ctr">
              <a:solidFill>
                <a:srgbClr val="0192FF"/>
              </a:solidFill>
              <a:round/>
              <a:headEnd/>
              <a:tailEnd/>
            </a:ln>
          </p:spPr>
        </p:cxnSp>
        <p:cxnSp>
          <p:nvCxnSpPr>
            <p:cNvPr id="187" name="Straight Connector 186"/>
            <p:cNvCxnSpPr/>
            <p:nvPr/>
          </p:nvCxnSpPr>
          <p:spPr>
            <a:xfrm flipV="1">
              <a:off x="1025910" y="5279438"/>
              <a:ext cx="172779" cy="31898"/>
            </a:xfrm>
            <a:prstGeom prst="line">
              <a:avLst/>
            </a:prstGeom>
            <a:grpFill/>
            <a:ln w="12700" algn="ctr">
              <a:solidFill>
                <a:srgbClr val="0192FF"/>
              </a:solidFill>
              <a:round/>
              <a:headEnd/>
              <a:tailEnd/>
            </a:ln>
          </p:spPr>
        </p:cxnSp>
        <p:cxnSp>
          <p:nvCxnSpPr>
            <p:cNvPr id="188"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189"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grpSp>
        <p:nvGrpSpPr>
          <p:cNvPr id="88" name="Group 89"/>
          <p:cNvGrpSpPr/>
          <p:nvPr/>
        </p:nvGrpSpPr>
        <p:grpSpPr>
          <a:xfrm>
            <a:off x="3299739" y="4652240"/>
            <a:ext cx="286554" cy="156520"/>
            <a:chOff x="994475" y="5279438"/>
            <a:chExt cx="204214" cy="98345"/>
          </a:xfrm>
        </p:grpSpPr>
        <p:cxnSp>
          <p:nvCxnSpPr>
            <p:cNvPr id="166"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167"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168"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169"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170"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171"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172"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173"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174" name="Straight Connector 173"/>
            <p:cNvCxnSpPr/>
            <p:nvPr/>
          </p:nvCxnSpPr>
          <p:spPr>
            <a:xfrm flipV="1">
              <a:off x="994475" y="5345885"/>
              <a:ext cx="172779" cy="31898"/>
            </a:xfrm>
            <a:prstGeom prst="line">
              <a:avLst/>
            </a:prstGeom>
            <a:grpFill/>
            <a:ln w="12700" algn="ctr">
              <a:solidFill>
                <a:srgbClr val="0192FF"/>
              </a:solidFill>
              <a:round/>
              <a:headEnd/>
              <a:tailEnd/>
            </a:ln>
          </p:spPr>
        </p:cxnSp>
        <p:cxnSp>
          <p:nvCxnSpPr>
            <p:cNvPr id="175" name="Straight Connector 174"/>
            <p:cNvCxnSpPr/>
            <p:nvPr/>
          </p:nvCxnSpPr>
          <p:spPr>
            <a:xfrm flipV="1">
              <a:off x="1025910" y="5279438"/>
              <a:ext cx="172779" cy="31898"/>
            </a:xfrm>
            <a:prstGeom prst="line">
              <a:avLst/>
            </a:prstGeom>
            <a:grpFill/>
            <a:ln w="12700" algn="ctr">
              <a:solidFill>
                <a:srgbClr val="0192FF"/>
              </a:solidFill>
              <a:round/>
              <a:headEnd/>
              <a:tailEnd/>
            </a:ln>
          </p:spPr>
        </p:cxnSp>
        <p:cxnSp>
          <p:nvCxnSpPr>
            <p:cNvPr id="176"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177"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sp>
        <p:nvSpPr>
          <p:cNvPr id="96" name="Teardrop 95"/>
          <p:cNvSpPr/>
          <p:nvPr/>
        </p:nvSpPr>
        <p:spPr>
          <a:xfrm rot="14539192">
            <a:off x="11287475" y="3623127"/>
            <a:ext cx="617312" cy="612499"/>
          </a:xfrm>
          <a:prstGeom prst="teardrop">
            <a:avLst>
              <a:gd name="adj" fmla="val 128842"/>
            </a:avLst>
          </a:prstGeom>
          <a:gradFill flip="none" rotWithShape="1">
            <a:gsLst>
              <a:gs pos="0">
                <a:schemeClr val="accent3">
                  <a:lumMod val="60000"/>
                  <a:lumOff val="40000"/>
                </a:schemeClr>
              </a:gs>
              <a:gs pos="100000">
                <a:schemeClr val="accent3">
                  <a:lumMod val="20000"/>
                  <a:lumOff val="80000"/>
                </a:schemeClr>
              </a:gs>
            </a:gsLst>
            <a:path path="circle">
              <a:fillToRect l="50000" t="50000" r="50000" b="50000"/>
            </a:path>
            <a:tileRect/>
          </a:grad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98" name="Isosceles Triangle 97"/>
          <p:cNvSpPr/>
          <p:nvPr/>
        </p:nvSpPr>
        <p:spPr>
          <a:xfrm flipV="1">
            <a:off x="10579005" y="2588709"/>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sp>
        <p:nvSpPr>
          <p:cNvPr id="99" name="Isosceles Triangle 98"/>
          <p:cNvSpPr/>
          <p:nvPr/>
        </p:nvSpPr>
        <p:spPr>
          <a:xfrm flipV="1">
            <a:off x="10166195" y="3423764"/>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sp>
        <p:nvSpPr>
          <p:cNvPr id="103" name="Line 51"/>
          <p:cNvSpPr>
            <a:spLocks noChangeShapeType="1"/>
          </p:cNvSpPr>
          <p:nvPr/>
        </p:nvSpPr>
        <p:spPr bwMode="auto">
          <a:xfrm>
            <a:off x="6153614" y="2080819"/>
            <a:ext cx="0" cy="329799"/>
          </a:xfrm>
          <a:prstGeom prst="line">
            <a:avLst/>
          </a:prstGeom>
          <a:noFill/>
          <a:ln w="38100">
            <a:solidFill>
              <a:srgbClr val="C0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4" name="Line 51"/>
          <p:cNvSpPr>
            <a:spLocks noChangeShapeType="1"/>
          </p:cNvSpPr>
          <p:nvPr/>
        </p:nvSpPr>
        <p:spPr bwMode="auto">
          <a:xfrm>
            <a:off x="6153614" y="3779652"/>
            <a:ext cx="0" cy="329799"/>
          </a:xfrm>
          <a:prstGeom prst="line">
            <a:avLst/>
          </a:prstGeom>
          <a:noFill/>
          <a:ln w="38100">
            <a:solidFill>
              <a:srgbClr val="C0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5" name="Line 51"/>
          <p:cNvSpPr>
            <a:spLocks noChangeShapeType="1"/>
          </p:cNvSpPr>
          <p:nvPr/>
        </p:nvSpPr>
        <p:spPr bwMode="auto">
          <a:xfrm>
            <a:off x="10683967" y="3183857"/>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6" name="Line 51"/>
          <p:cNvSpPr>
            <a:spLocks noChangeShapeType="1"/>
          </p:cNvSpPr>
          <p:nvPr/>
        </p:nvSpPr>
        <p:spPr bwMode="auto">
          <a:xfrm>
            <a:off x="10837225" y="2351856"/>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8" name="Text Box 17"/>
          <p:cNvSpPr txBox="1">
            <a:spLocks noChangeArrowheads="1"/>
          </p:cNvSpPr>
          <p:nvPr/>
        </p:nvSpPr>
        <p:spPr bwMode="auto">
          <a:xfrm>
            <a:off x="11852360" y="3602645"/>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109" name="Line 51"/>
          <p:cNvSpPr>
            <a:spLocks noChangeShapeType="1"/>
          </p:cNvSpPr>
          <p:nvPr/>
        </p:nvSpPr>
        <p:spPr bwMode="auto">
          <a:xfrm>
            <a:off x="3433044" y="3164490"/>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0" name="Line 51"/>
          <p:cNvSpPr>
            <a:spLocks noChangeShapeType="1"/>
          </p:cNvSpPr>
          <p:nvPr/>
        </p:nvSpPr>
        <p:spPr bwMode="auto">
          <a:xfrm>
            <a:off x="3433044" y="2405538"/>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1" name="Line 51"/>
          <p:cNvSpPr>
            <a:spLocks noChangeShapeType="1"/>
          </p:cNvSpPr>
          <p:nvPr/>
        </p:nvSpPr>
        <p:spPr bwMode="auto">
          <a:xfrm>
            <a:off x="3433044" y="4018887"/>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2" name="Oval 7"/>
          <p:cNvSpPr/>
          <p:nvPr/>
        </p:nvSpPr>
        <p:spPr>
          <a:xfrm>
            <a:off x="3929798" y="4527658"/>
            <a:ext cx="672274" cy="652377"/>
          </a:xfrm>
          <a:custGeom>
            <a:avLst/>
            <a:gdLst>
              <a:gd name="connsiteX0" fmla="*/ 0 w 254893"/>
              <a:gd name="connsiteY0" fmla="*/ 75188 h 150376"/>
              <a:gd name="connsiteX1" fmla="*/ 127447 w 254893"/>
              <a:gd name="connsiteY1" fmla="*/ 0 h 150376"/>
              <a:gd name="connsiteX2" fmla="*/ 254894 w 254893"/>
              <a:gd name="connsiteY2" fmla="*/ 75188 h 150376"/>
              <a:gd name="connsiteX3" fmla="*/ 127447 w 254893"/>
              <a:gd name="connsiteY3" fmla="*/ 150376 h 150376"/>
              <a:gd name="connsiteX4" fmla="*/ 0 w 254893"/>
              <a:gd name="connsiteY4" fmla="*/ 75188 h 150376"/>
              <a:gd name="connsiteX0" fmla="*/ 0 w 262092"/>
              <a:gd name="connsiteY0" fmla="*/ 76328 h 151516"/>
              <a:gd name="connsiteX1" fmla="*/ 127447 w 262092"/>
              <a:gd name="connsiteY1" fmla="*/ 1140 h 151516"/>
              <a:gd name="connsiteX2" fmla="*/ 233481 w 262092"/>
              <a:gd name="connsiteY2" fmla="*/ 34048 h 151516"/>
              <a:gd name="connsiteX3" fmla="*/ 254894 w 262092"/>
              <a:gd name="connsiteY3" fmla="*/ 76328 h 151516"/>
              <a:gd name="connsiteX4" fmla="*/ 127447 w 262092"/>
              <a:gd name="connsiteY4" fmla="*/ 151516 h 151516"/>
              <a:gd name="connsiteX5" fmla="*/ 0 w 262092"/>
              <a:gd name="connsiteY5" fmla="*/ 76328 h 151516"/>
              <a:gd name="connsiteX0" fmla="*/ 0 w 255121"/>
              <a:gd name="connsiteY0" fmla="*/ 76328 h 152041"/>
              <a:gd name="connsiteX1" fmla="*/ 127447 w 255121"/>
              <a:gd name="connsiteY1" fmla="*/ 1140 h 152041"/>
              <a:gd name="connsiteX2" fmla="*/ 233481 w 255121"/>
              <a:gd name="connsiteY2" fmla="*/ 34048 h 152041"/>
              <a:gd name="connsiteX3" fmla="*/ 254894 w 255121"/>
              <a:gd name="connsiteY3" fmla="*/ 76328 h 152041"/>
              <a:gd name="connsiteX4" fmla="*/ 227782 w 255121"/>
              <a:gd name="connsiteY4" fmla="*/ 108112 h 152041"/>
              <a:gd name="connsiteX5" fmla="*/ 127447 w 255121"/>
              <a:gd name="connsiteY5" fmla="*/ 151516 h 152041"/>
              <a:gd name="connsiteX6" fmla="*/ 0 w 255121"/>
              <a:gd name="connsiteY6" fmla="*/ 76328 h 152041"/>
              <a:gd name="connsiteX0" fmla="*/ 0 w 236267"/>
              <a:gd name="connsiteY0" fmla="*/ 76328 h 152041"/>
              <a:gd name="connsiteX1" fmla="*/ 127447 w 236267"/>
              <a:gd name="connsiteY1" fmla="*/ 1140 h 152041"/>
              <a:gd name="connsiteX2" fmla="*/ 233481 w 236267"/>
              <a:gd name="connsiteY2" fmla="*/ 34048 h 152041"/>
              <a:gd name="connsiteX3" fmla="*/ 146648 w 236267"/>
              <a:gd name="connsiteY3" fmla="*/ 76328 h 152041"/>
              <a:gd name="connsiteX4" fmla="*/ 227782 w 236267"/>
              <a:gd name="connsiteY4" fmla="*/ 108112 h 152041"/>
              <a:gd name="connsiteX5" fmla="*/ 127447 w 236267"/>
              <a:gd name="connsiteY5" fmla="*/ 151516 h 152041"/>
              <a:gd name="connsiteX6" fmla="*/ 0 w 236267"/>
              <a:gd name="connsiteY6" fmla="*/ 76328 h 152041"/>
              <a:gd name="connsiteX0" fmla="*/ 0 w 234616"/>
              <a:gd name="connsiteY0" fmla="*/ 76355 h 152068"/>
              <a:gd name="connsiteX1" fmla="*/ 127447 w 234616"/>
              <a:gd name="connsiteY1" fmla="*/ 1167 h 152068"/>
              <a:gd name="connsiteX2" fmla="*/ 233481 w 234616"/>
              <a:gd name="connsiteY2" fmla="*/ 34075 h 152068"/>
              <a:gd name="connsiteX3" fmla="*/ 185995 w 234616"/>
              <a:gd name="connsiteY3" fmla="*/ 81273 h 152068"/>
              <a:gd name="connsiteX4" fmla="*/ 227782 w 234616"/>
              <a:gd name="connsiteY4" fmla="*/ 108139 h 152068"/>
              <a:gd name="connsiteX5" fmla="*/ 127447 w 234616"/>
              <a:gd name="connsiteY5" fmla="*/ 151543 h 152068"/>
              <a:gd name="connsiteX6" fmla="*/ 0 w 234616"/>
              <a:gd name="connsiteY6" fmla="*/ 76355 h 1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616" h="152068">
                <a:moveTo>
                  <a:pt x="0" y="76355"/>
                </a:moveTo>
                <a:cubicBezTo>
                  <a:pt x="0" y="34830"/>
                  <a:pt x="57060" y="1167"/>
                  <a:pt x="127447" y="1167"/>
                </a:cubicBezTo>
                <a:cubicBezTo>
                  <a:pt x="166361" y="-5880"/>
                  <a:pt x="223723" y="20724"/>
                  <a:pt x="233481" y="34075"/>
                </a:cubicBezTo>
                <a:cubicBezTo>
                  <a:pt x="243239" y="47426"/>
                  <a:pt x="186945" y="68929"/>
                  <a:pt x="185995" y="81273"/>
                </a:cubicBezTo>
                <a:cubicBezTo>
                  <a:pt x="185045" y="93617"/>
                  <a:pt x="249023" y="95608"/>
                  <a:pt x="227782" y="108139"/>
                </a:cubicBezTo>
                <a:cubicBezTo>
                  <a:pt x="206541" y="120670"/>
                  <a:pt x="165411" y="156840"/>
                  <a:pt x="127447" y="151543"/>
                </a:cubicBezTo>
                <a:cubicBezTo>
                  <a:pt x="57060" y="151543"/>
                  <a:pt x="0" y="117880"/>
                  <a:pt x="0" y="76355"/>
                </a:cubicBezTo>
                <a:close/>
              </a:path>
            </a:pathLst>
          </a:custGeom>
          <a:solidFill>
            <a:schemeClr val="accent5">
              <a:lumMod val="20000"/>
              <a:lumOff val="80000"/>
            </a:schemeClr>
          </a:solidFill>
          <a:ln w="3175" cap="flat" cmpd="sng" algn="ctr">
            <a:solidFill>
              <a:sysClr val="windowText" lastClr="000000"/>
            </a:solidFill>
            <a:prstDash val="solid"/>
          </a:ln>
          <a:effectLst/>
        </p:spPr>
        <p:txBody>
          <a:bodyPr lIns="0" tIns="0" rIns="0" bIns="0" rtlCol="0" anchor="ctr">
            <a:noAutofit/>
          </a:bodyPr>
          <a:lstStyle/>
          <a:p>
            <a:pPr algn="ctr" defTabSz="914356"/>
            <a:endParaRPr lang="en-US" sz="1200" b="1" kern="0" dirty="0">
              <a:solidFill>
                <a:prstClr val="black"/>
              </a:solidFill>
              <a:latin typeface="Helvetica"/>
              <a:cs typeface="Helvetica"/>
            </a:endParaRPr>
          </a:p>
        </p:txBody>
      </p:sp>
      <p:sp>
        <p:nvSpPr>
          <p:cNvPr id="113" name="TextBox 112"/>
          <p:cNvSpPr txBox="1"/>
          <p:nvPr/>
        </p:nvSpPr>
        <p:spPr>
          <a:xfrm>
            <a:off x="3790472" y="4685999"/>
            <a:ext cx="836024" cy="369332"/>
          </a:xfrm>
          <a:prstGeom prst="rect">
            <a:avLst/>
          </a:prstGeom>
          <a:noFill/>
        </p:spPr>
        <p:txBody>
          <a:bodyPr wrap="square" rtlCol="0">
            <a:spAutoFit/>
          </a:bodyPr>
          <a:lstStyle/>
          <a:p>
            <a:r>
              <a:rPr lang="en-US" b="1" kern="0" dirty="0">
                <a:solidFill>
                  <a:srgbClr val="0000FF"/>
                </a:solidFill>
                <a:latin typeface="Arial" pitchFamily="34" charset="0"/>
                <a:cs typeface="Arial" pitchFamily="34" charset="0"/>
              </a:rPr>
              <a:t>DCL4</a:t>
            </a:r>
          </a:p>
        </p:txBody>
      </p:sp>
      <p:sp>
        <p:nvSpPr>
          <p:cNvPr id="114" name="Oval 7"/>
          <p:cNvSpPr/>
          <p:nvPr/>
        </p:nvSpPr>
        <p:spPr>
          <a:xfrm>
            <a:off x="10445725" y="4600824"/>
            <a:ext cx="655719" cy="685523"/>
          </a:xfrm>
          <a:custGeom>
            <a:avLst/>
            <a:gdLst>
              <a:gd name="connsiteX0" fmla="*/ 0 w 254893"/>
              <a:gd name="connsiteY0" fmla="*/ 75188 h 150376"/>
              <a:gd name="connsiteX1" fmla="*/ 127447 w 254893"/>
              <a:gd name="connsiteY1" fmla="*/ 0 h 150376"/>
              <a:gd name="connsiteX2" fmla="*/ 254894 w 254893"/>
              <a:gd name="connsiteY2" fmla="*/ 75188 h 150376"/>
              <a:gd name="connsiteX3" fmla="*/ 127447 w 254893"/>
              <a:gd name="connsiteY3" fmla="*/ 150376 h 150376"/>
              <a:gd name="connsiteX4" fmla="*/ 0 w 254893"/>
              <a:gd name="connsiteY4" fmla="*/ 75188 h 150376"/>
              <a:gd name="connsiteX0" fmla="*/ 0 w 262092"/>
              <a:gd name="connsiteY0" fmla="*/ 76328 h 151516"/>
              <a:gd name="connsiteX1" fmla="*/ 127447 w 262092"/>
              <a:gd name="connsiteY1" fmla="*/ 1140 h 151516"/>
              <a:gd name="connsiteX2" fmla="*/ 233481 w 262092"/>
              <a:gd name="connsiteY2" fmla="*/ 34048 h 151516"/>
              <a:gd name="connsiteX3" fmla="*/ 254894 w 262092"/>
              <a:gd name="connsiteY3" fmla="*/ 76328 h 151516"/>
              <a:gd name="connsiteX4" fmla="*/ 127447 w 262092"/>
              <a:gd name="connsiteY4" fmla="*/ 151516 h 151516"/>
              <a:gd name="connsiteX5" fmla="*/ 0 w 262092"/>
              <a:gd name="connsiteY5" fmla="*/ 76328 h 151516"/>
              <a:gd name="connsiteX0" fmla="*/ 0 w 255121"/>
              <a:gd name="connsiteY0" fmla="*/ 76328 h 152041"/>
              <a:gd name="connsiteX1" fmla="*/ 127447 w 255121"/>
              <a:gd name="connsiteY1" fmla="*/ 1140 h 152041"/>
              <a:gd name="connsiteX2" fmla="*/ 233481 w 255121"/>
              <a:gd name="connsiteY2" fmla="*/ 34048 h 152041"/>
              <a:gd name="connsiteX3" fmla="*/ 254894 w 255121"/>
              <a:gd name="connsiteY3" fmla="*/ 76328 h 152041"/>
              <a:gd name="connsiteX4" fmla="*/ 227782 w 255121"/>
              <a:gd name="connsiteY4" fmla="*/ 108112 h 152041"/>
              <a:gd name="connsiteX5" fmla="*/ 127447 w 255121"/>
              <a:gd name="connsiteY5" fmla="*/ 151516 h 152041"/>
              <a:gd name="connsiteX6" fmla="*/ 0 w 255121"/>
              <a:gd name="connsiteY6" fmla="*/ 76328 h 152041"/>
              <a:gd name="connsiteX0" fmla="*/ 0 w 236267"/>
              <a:gd name="connsiteY0" fmla="*/ 76328 h 152041"/>
              <a:gd name="connsiteX1" fmla="*/ 127447 w 236267"/>
              <a:gd name="connsiteY1" fmla="*/ 1140 h 152041"/>
              <a:gd name="connsiteX2" fmla="*/ 233481 w 236267"/>
              <a:gd name="connsiteY2" fmla="*/ 34048 h 152041"/>
              <a:gd name="connsiteX3" fmla="*/ 146648 w 236267"/>
              <a:gd name="connsiteY3" fmla="*/ 76328 h 152041"/>
              <a:gd name="connsiteX4" fmla="*/ 227782 w 236267"/>
              <a:gd name="connsiteY4" fmla="*/ 108112 h 152041"/>
              <a:gd name="connsiteX5" fmla="*/ 127447 w 236267"/>
              <a:gd name="connsiteY5" fmla="*/ 151516 h 152041"/>
              <a:gd name="connsiteX6" fmla="*/ 0 w 236267"/>
              <a:gd name="connsiteY6" fmla="*/ 76328 h 152041"/>
              <a:gd name="connsiteX0" fmla="*/ 0 w 235427"/>
              <a:gd name="connsiteY0" fmla="*/ 76353 h 152066"/>
              <a:gd name="connsiteX1" fmla="*/ 127447 w 235427"/>
              <a:gd name="connsiteY1" fmla="*/ 1165 h 152066"/>
              <a:gd name="connsiteX2" fmla="*/ 233481 w 235427"/>
              <a:gd name="connsiteY2" fmla="*/ 34073 h 152066"/>
              <a:gd name="connsiteX3" fmla="*/ 198440 w 235427"/>
              <a:gd name="connsiteY3" fmla="*/ 80977 h 152066"/>
              <a:gd name="connsiteX4" fmla="*/ 227782 w 235427"/>
              <a:gd name="connsiteY4" fmla="*/ 108137 h 152066"/>
              <a:gd name="connsiteX5" fmla="*/ 127447 w 235427"/>
              <a:gd name="connsiteY5" fmla="*/ 151541 h 152066"/>
              <a:gd name="connsiteX6" fmla="*/ 0 w 235427"/>
              <a:gd name="connsiteY6" fmla="*/ 76353 h 15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27" h="152066">
                <a:moveTo>
                  <a:pt x="0" y="76353"/>
                </a:moveTo>
                <a:cubicBezTo>
                  <a:pt x="0" y="34828"/>
                  <a:pt x="57060" y="1165"/>
                  <a:pt x="127447" y="1165"/>
                </a:cubicBezTo>
                <a:cubicBezTo>
                  <a:pt x="166361" y="-5882"/>
                  <a:pt x="221649" y="20771"/>
                  <a:pt x="233481" y="34073"/>
                </a:cubicBezTo>
                <a:cubicBezTo>
                  <a:pt x="245313" y="47375"/>
                  <a:pt x="199390" y="68633"/>
                  <a:pt x="198440" y="80977"/>
                </a:cubicBezTo>
                <a:cubicBezTo>
                  <a:pt x="197490" y="93321"/>
                  <a:pt x="249023" y="95606"/>
                  <a:pt x="227782" y="108137"/>
                </a:cubicBezTo>
                <a:cubicBezTo>
                  <a:pt x="206541" y="120668"/>
                  <a:pt x="165411" y="156838"/>
                  <a:pt x="127447" y="151541"/>
                </a:cubicBezTo>
                <a:cubicBezTo>
                  <a:pt x="57060" y="151541"/>
                  <a:pt x="0" y="117878"/>
                  <a:pt x="0" y="76353"/>
                </a:cubicBezTo>
                <a:close/>
              </a:path>
            </a:pathLst>
          </a:custGeom>
          <a:solidFill>
            <a:schemeClr val="accent6">
              <a:lumMod val="20000"/>
              <a:lumOff val="80000"/>
            </a:schemeClr>
          </a:solidFill>
          <a:ln w="3175" cap="flat" cmpd="sng" algn="ctr">
            <a:solidFill>
              <a:sysClr val="windowText" lastClr="000000"/>
            </a:solidFill>
            <a:prstDash val="solid"/>
          </a:ln>
          <a:effectLst/>
        </p:spPr>
        <p:txBody>
          <a:bodyPr lIns="0" tIns="0" rIns="0" bIns="0" rtlCol="0" anchor="ctr">
            <a:noAutofit/>
          </a:bodyPr>
          <a:lstStyle/>
          <a:p>
            <a:pPr algn="ctr" defTabSz="914356"/>
            <a:endParaRPr lang="en-US" sz="1200" b="1" kern="0" dirty="0">
              <a:solidFill>
                <a:prstClr val="black"/>
              </a:solidFill>
              <a:latin typeface="Helvetica"/>
              <a:cs typeface="Helvetica"/>
            </a:endParaRPr>
          </a:p>
        </p:txBody>
      </p:sp>
      <p:sp>
        <p:nvSpPr>
          <p:cNvPr id="115" name="TextBox 114"/>
          <p:cNvSpPr txBox="1"/>
          <p:nvPr/>
        </p:nvSpPr>
        <p:spPr>
          <a:xfrm>
            <a:off x="10331053" y="4795434"/>
            <a:ext cx="787395" cy="369332"/>
          </a:xfrm>
          <a:prstGeom prst="rect">
            <a:avLst/>
          </a:prstGeom>
          <a:noFill/>
        </p:spPr>
        <p:txBody>
          <a:bodyPr wrap="none" rtlCol="0">
            <a:spAutoFit/>
          </a:bodyPr>
          <a:lstStyle/>
          <a:p>
            <a:r>
              <a:rPr lang="en-US" b="1" kern="0" dirty="0">
                <a:solidFill>
                  <a:srgbClr val="FF0000"/>
                </a:solidFill>
                <a:latin typeface="Arial" pitchFamily="34" charset="0"/>
                <a:cs typeface="Arial" pitchFamily="34" charset="0"/>
              </a:rPr>
              <a:t>DCL5</a:t>
            </a:r>
            <a:endParaRPr lang="en-US" dirty="0">
              <a:solidFill>
                <a:srgbClr val="FF0000"/>
              </a:solidFill>
              <a:latin typeface="Arial" pitchFamily="34" charset="0"/>
              <a:cs typeface="Arial" pitchFamily="34" charset="0"/>
            </a:endParaRPr>
          </a:p>
        </p:txBody>
      </p:sp>
      <p:sp>
        <p:nvSpPr>
          <p:cNvPr id="116" name="Line 51"/>
          <p:cNvSpPr>
            <a:spLocks noChangeShapeType="1"/>
          </p:cNvSpPr>
          <p:nvPr/>
        </p:nvSpPr>
        <p:spPr bwMode="auto">
          <a:xfrm>
            <a:off x="10028147" y="4916121"/>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7" name="Line 51"/>
          <p:cNvSpPr>
            <a:spLocks noChangeShapeType="1"/>
          </p:cNvSpPr>
          <p:nvPr/>
        </p:nvSpPr>
        <p:spPr bwMode="auto">
          <a:xfrm>
            <a:off x="3424633" y="4850236"/>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 name="Oval 2"/>
          <p:cNvSpPr/>
          <p:nvPr/>
        </p:nvSpPr>
        <p:spPr>
          <a:xfrm>
            <a:off x="3001470" y="5180034"/>
            <a:ext cx="833939" cy="593988"/>
          </a:xfrm>
          <a:prstGeom prst="ellipse">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6" name="TextBox 465"/>
          <p:cNvSpPr txBox="1"/>
          <p:nvPr/>
        </p:nvSpPr>
        <p:spPr>
          <a:xfrm>
            <a:off x="3014102" y="5296450"/>
            <a:ext cx="907398" cy="455482"/>
          </a:xfrm>
          <a:prstGeom prst="rect">
            <a:avLst/>
          </a:prstGeom>
          <a:noFill/>
        </p:spPr>
        <p:txBody>
          <a:bodyPr wrap="square" lIns="0" tIns="0" rIns="0" bIns="0" rtlCol="0">
            <a:noAutofit/>
          </a:bodyPr>
          <a:lstStyle/>
          <a:p>
            <a:pPr algn="ctr" defTabSz="914356">
              <a:defRPr/>
            </a:pPr>
            <a:r>
              <a:rPr lang="en-US" sz="1600" b="1" kern="0" dirty="0">
                <a:solidFill>
                  <a:srgbClr val="0000FF"/>
                </a:solidFill>
                <a:latin typeface="Arial" pitchFamily="34" charset="0"/>
                <a:cs typeface="Arial" pitchFamily="34" charset="0"/>
              </a:rPr>
              <a:t>AGO5c</a:t>
            </a:r>
          </a:p>
        </p:txBody>
      </p:sp>
      <p:grpSp>
        <p:nvGrpSpPr>
          <p:cNvPr id="93" name="Group 464"/>
          <p:cNvGrpSpPr/>
          <p:nvPr/>
        </p:nvGrpSpPr>
        <p:grpSpPr>
          <a:xfrm>
            <a:off x="3299739" y="5544506"/>
            <a:ext cx="242444" cy="91851"/>
            <a:chOff x="2804192" y="6351858"/>
            <a:chExt cx="242444" cy="91851"/>
          </a:xfrm>
        </p:grpSpPr>
        <p:cxnSp>
          <p:nvCxnSpPr>
            <p:cNvPr id="469" name="Straight Connector 113"/>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0000FF"/>
              </a:solidFill>
              <a:round/>
              <a:headEnd/>
              <a:tailEnd/>
            </a:ln>
          </p:spPr>
        </p:cxnSp>
        <p:cxnSp>
          <p:nvCxnSpPr>
            <p:cNvPr id="470" name="Straight Connector 114"/>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0000FF"/>
              </a:solidFill>
              <a:round/>
              <a:headEnd/>
              <a:tailEnd/>
            </a:ln>
          </p:spPr>
        </p:cxnSp>
        <p:cxnSp>
          <p:nvCxnSpPr>
            <p:cNvPr id="471" name="Straight Connector 115"/>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0000FF"/>
              </a:solidFill>
              <a:round/>
              <a:headEnd/>
              <a:tailEnd/>
            </a:ln>
          </p:spPr>
        </p:cxnSp>
        <p:cxnSp>
          <p:nvCxnSpPr>
            <p:cNvPr id="472" name="Straight Connector 116"/>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0000FF"/>
              </a:solidFill>
              <a:round/>
              <a:headEnd/>
              <a:tailEnd/>
            </a:ln>
          </p:spPr>
        </p:cxnSp>
        <p:cxnSp>
          <p:nvCxnSpPr>
            <p:cNvPr id="473" name="Straight Connector 117"/>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0000FF"/>
              </a:solidFill>
              <a:round/>
              <a:headEnd/>
              <a:tailEnd/>
            </a:ln>
          </p:spPr>
        </p:cxnSp>
        <p:cxnSp>
          <p:nvCxnSpPr>
            <p:cNvPr id="474" name="Straight Connector 118"/>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0000FF"/>
              </a:solidFill>
              <a:round/>
              <a:headEnd/>
              <a:tailEnd/>
            </a:ln>
          </p:spPr>
        </p:cxnSp>
        <p:cxnSp>
          <p:nvCxnSpPr>
            <p:cNvPr id="477" name="Straight Connector 476"/>
            <p:cNvCxnSpPr/>
            <p:nvPr/>
          </p:nvCxnSpPr>
          <p:spPr>
            <a:xfrm flipV="1">
              <a:off x="2804192" y="6351858"/>
              <a:ext cx="242444" cy="50767"/>
            </a:xfrm>
            <a:prstGeom prst="line">
              <a:avLst/>
            </a:prstGeom>
            <a:grpFill/>
            <a:ln w="19050" algn="ctr">
              <a:solidFill>
                <a:srgbClr val="0000FF"/>
              </a:solidFill>
              <a:round/>
              <a:headEnd/>
              <a:tailEnd/>
            </a:ln>
          </p:spPr>
        </p:cxnSp>
        <p:cxnSp>
          <p:nvCxnSpPr>
            <p:cNvPr id="478" name="Straight Connector 112"/>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0000FF"/>
              </a:solidFill>
              <a:round/>
              <a:headEnd/>
              <a:tailEnd/>
            </a:ln>
          </p:spPr>
        </p:cxnSp>
        <p:cxnSp>
          <p:nvCxnSpPr>
            <p:cNvPr id="479" name="Straight Connector 112"/>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0000FF"/>
              </a:solidFill>
              <a:round/>
              <a:headEnd/>
              <a:tailEnd/>
            </a:ln>
          </p:spPr>
        </p:cxnSp>
      </p:grpSp>
      <p:sp>
        <p:nvSpPr>
          <p:cNvPr id="482" name="Oval 481"/>
          <p:cNvSpPr/>
          <p:nvPr/>
        </p:nvSpPr>
        <p:spPr>
          <a:xfrm>
            <a:off x="9478029" y="5258551"/>
            <a:ext cx="896534" cy="650323"/>
          </a:xfrm>
          <a:prstGeom prst="ellips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3" name="TextBox 482"/>
          <p:cNvSpPr txBox="1"/>
          <p:nvPr/>
        </p:nvSpPr>
        <p:spPr>
          <a:xfrm>
            <a:off x="9464928" y="5381113"/>
            <a:ext cx="988840" cy="288899"/>
          </a:xfrm>
          <a:prstGeom prst="rect">
            <a:avLst/>
          </a:prstGeom>
          <a:noFill/>
        </p:spPr>
        <p:txBody>
          <a:bodyPr wrap="square" lIns="0" tIns="0" rIns="0" bIns="0" rtlCol="0">
            <a:noAutofit/>
          </a:bodyPr>
          <a:lstStyle/>
          <a:p>
            <a:pPr algn="ctr" defTabSz="914356">
              <a:defRPr/>
            </a:pPr>
            <a:r>
              <a:rPr lang="en-US" sz="1600" b="1" kern="0" dirty="0">
                <a:latin typeface="Arial" pitchFamily="34" charset="0"/>
                <a:cs typeface="Arial" pitchFamily="34" charset="0"/>
              </a:rPr>
              <a:t>AGO?</a:t>
            </a:r>
          </a:p>
        </p:txBody>
      </p:sp>
      <p:grpSp>
        <p:nvGrpSpPr>
          <p:cNvPr id="94" name="Group 483"/>
          <p:cNvGrpSpPr/>
          <p:nvPr/>
        </p:nvGrpSpPr>
        <p:grpSpPr>
          <a:xfrm>
            <a:off x="11690976" y="5802886"/>
            <a:ext cx="242444" cy="91851"/>
            <a:chOff x="2804192" y="6351858"/>
            <a:chExt cx="242444" cy="91851"/>
          </a:xfrm>
        </p:grpSpPr>
        <p:cxnSp>
          <p:nvCxnSpPr>
            <p:cNvPr id="485" name="Straight Connector 113"/>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FF0000"/>
              </a:solidFill>
              <a:round/>
              <a:headEnd/>
              <a:tailEnd/>
            </a:ln>
          </p:spPr>
        </p:cxnSp>
        <p:cxnSp>
          <p:nvCxnSpPr>
            <p:cNvPr id="486" name="Straight Connector 114"/>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FF0000"/>
              </a:solidFill>
              <a:round/>
              <a:headEnd/>
              <a:tailEnd/>
            </a:ln>
          </p:spPr>
        </p:cxnSp>
        <p:cxnSp>
          <p:nvCxnSpPr>
            <p:cNvPr id="487" name="Straight Connector 115"/>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FF0000"/>
              </a:solidFill>
              <a:round/>
              <a:headEnd/>
              <a:tailEnd/>
            </a:ln>
          </p:spPr>
        </p:cxnSp>
        <p:cxnSp>
          <p:nvCxnSpPr>
            <p:cNvPr id="488" name="Straight Connector 116"/>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FF0000"/>
              </a:solidFill>
              <a:round/>
              <a:headEnd/>
              <a:tailEnd/>
            </a:ln>
          </p:spPr>
        </p:cxnSp>
        <p:cxnSp>
          <p:nvCxnSpPr>
            <p:cNvPr id="489" name="Straight Connector 117"/>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FF0000"/>
              </a:solidFill>
              <a:round/>
              <a:headEnd/>
              <a:tailEnd/>
            </a:ln>
          </p:spPr>
        </p:cxnSp>
        <p:cxnSp>
          <p:nvCxnSpPr>
            <p:cNvPr id="490" name="Straight Connector 118"/>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FF0000"/>
              </a:solidFill>
              <a:round/>
              <a:headEnd/>
              <a:tailEnd/>
            </a:ln>
          </p:spPr>
        </p:cxnSp>
        <p:cxnSp>
          <p:nvCxnSpPr>
            <p:cNvPr id="491" name="Straight Connector 490"/>
            <p:cNvCxnSpPr/>
            <p:nvPr/>
          </p:nvCxnSpPr>
          <p:spPr>
            <a:xfrm flipV="1">
              <a:off x="2804192" y="6351858"/>
              <a:ext cx="242444" cy="50767"/>
            </a:xfrm>
            <a:prstGeom prst="line">
              <a:avLst/>
            </a:prstGeom>
            <a:grpFill/>
            <a:ln w="19050" algn="ctr">
              <a:solidFill>
                <a:srgbClr val="FF0000"/>
              </a:solidFill>
              <a:round/>
              <a:headEnd/>
              <a:tailEnd/>
            </a:ln>
          </p:spPr>
        </p:cxnSp>
        <p:cxnSp>
          <p:nvCxnSpPr>
            <p:cNvPr id="492" name="Straight Connector 112"/>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FF0000"/>
              </a:solidFill>
              <a:round/>
              <a:headEnd/>
              <a:tailEnd/>
            </a:ln>
          </p:spPr>
        </p:cxnSp>
        <p:cxnSp>
          <p:nvCxnSpPr>
            <p:cNvPr id="493" name="Straight Connector 112"/>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FF0000"/>
              </a:solidFill>
              <a:round/>
              <a:headEnd/>
              <a:tailEnd/>
            </a:ln>
          </p:spPr>
        </p:cxnSp>
      </p:grpSp>
      <p:grpSp>
        <p:nvGrpSpPr>
          <p:cNvPr id="448" name="Group 447">
            <a:extLst>
              <a:ext uri="{FF2B5EF4-FFF2-40B4-BE49-F238E27FC236}">
                <a16:creationId xmlns:a16="http://schemas.microsoft.com/office/drawing/2014/main" id="{B33ABA01-7650-5B60-5CF1-FAA76994F629}"/>
              </a:ext>
            </a:extLst>
          </p:cNvPr>
          <p:cNvGrpSpPr/>
          <p:nvPr/>
        </p:nvGrpSpPr>
        <p:grpSpPr>
          <a:xfrm>
            <a:off x="8198498" y="3387116"/>
            <a:ext cx="3759745" cy="1236261"/>
            <a:chOff x="6340743" y="3541595"/>
            <a:chExt cx="3759745" cy="1236261"/>
          </a:xfrm>
        </p:grpSpPr>
        <p:grpSp>
          <p:nvGrpSpPr>
            <p:cNvPr id="41" name="Group 52"/>
            <p:cNvGrpSpPr/>
            <p:nvPr/>
          </p:nvGrpSpPr>
          <p:grpSpPr>
            <a:xfrm rot="21070270">
              <a:off x="9813892" y="3707594"/>
              <a:ext cx="276921" cy="105419"/>
              <a:chOff x="3010020" y="1447800"/>
              <a:chExt cx="323269" cy="108499"/>
            </a:xfrm>
          </p:grpSpPr>
          <p:cxnSp>
            <p:nvCxnSpPr>
              <p:cNvPr id="30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30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30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30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30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30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30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30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30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30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50" name="Group 53"/>
            <p:cNvGrpSpPr/>
            <p:nvPr/>
          </p:nvGrpSpPr>
          <p:grpSpPr>
            <a:xfrm rot="320971">
              <a:off x="9508655" y="3691591"/>
              <a:ext cx="276921" cy="105419"/>
              <a:chOff x="3010020" y="1447800"/>
              <a:chExt cx="323269" cy="108499"/>
            </a:xfrm>
          </p:grpSpPr>
          <p:cxnSp>
            <p:nvCxnSpPr>
              <p:cNvPr id="29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29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29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29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29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29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29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29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29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29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53" name="Group 54"/>
            <p:cNvGrpSpPr/>
            <p:nvPr/>
          </p:nvGrpSpPr>
          <p:grpSpPr>
            <a:xfrm rot="21059976">
              <a:off x="9212856" y="3669523"/>
              <a:ext cx="276921" cy="105419"/>
              <a:chOff x="3010020" y="1447800"/>
              <a:chExt cx="323269" cy="108499"/>
            </a:xfrm>
          </p:grpSpPr>
          <p:cxnSp>
            <p:nvCxnSpPr>
              <p:cNvPr id="28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28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28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28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28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28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28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28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28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28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sp>
          <p:nvSpPr>
            <p:cNvPr id="60" name="Freeform 13"/>
            <p:cNvSpPr>
              <a:spLocks/>
            </p:cNvSpPr>
            <p:nvPr/>
          </p:nvSpPr>
          <p:spPr bwMode="auto">
            <a:xfrm>
              <a:off x="8215591" y="3630048"/>
              <a:ext cx="1884897" cy="63038"/>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9031"/>
                <a:gd name="connsiteY0" fmla="*/ 7317 h 9180"/>
                <a:gd name="connsiteX1" fmla="*/ 1789 w 9031"/>
                <a:gd name="connsiteY1" fmla="*/ 4634 h 9180"/>
                <a:gd name="connsiteX2" fmla="*/ 3568 w 9031"/>
                <a:gd name="connsiteY2" fmla="*/ 9024 h 9180"/>
                <a:gd name="connsiteX3" fmla="*/ 5250 w 9031"/>
                <a:gd name="connsiteY3" fmla="*/ 0 h 9180"/>
                <a:gd name="connsiteX4" fmla="*/ 7306 w 9031"/>
                <a:gd name="connsiteY4" fmla="*/ 9024 h 9180"/>
                <a:gd name="connsiteX5" fmla="*/ 9031 w 9031"/>
                <a:gd name="connsiteY5" fmla="*/ 5610 h 9180"/>
                <a:gd name="connsiteX0" fmla="*/ 0 w 11336"/>
                <a:gd name="connsiteY0" fmla="*/ 10095 h 10095"/>
                <a:gd name="connsiteX1" fmla="*/ 3317 w 11336"/>
                <a:gd name="connsiteY1" fmla="*/ 5048 h 10095"/>
                <a:gd name="connsiteX2" fmla="*/ 5287 w 11336"/>
                <a:gd name="connsiteY2" fmla="*/ 9830 h 10095"/>
                <a:gd name="connsiteX3" fmla="*/ 7149 w 11336"/>
                <a:gd name="connsiteY3" fmla="*/ 0 h 10095"/>
                <a:gd name="connsiteX4" fmla="*/ 9426 w 11336"/>
                <a:gd name="connsiteY4" fmla="*/ 9830 h 10095"/>
                <a:gd name="connsiteX5" fmla="*/ 11336 w 11336"/>
                <a:gd name="connsiteY5" fmla="*/ 6111 h 10095"/>
                <a:gd name="connsiteX0" fmla="*/ 0 w 11336"/>
                <a:gd name="connsiteY0" fmla="*/ 10095 h 10095"/>
                <a:gd name="connsiteX1" fmla="*/ 1579 w 11336"/>
                <a:gd name="connsiteY1" fmla="*/ 4008 h 10095"/>
                <a:gd name="connsiteX2" fmla="*/ 3317 w 11336"/>
                <a:gd name="connsiteY2" fmla="*/ 5048 h 10095"/>
                <a:gd name="connsiteX3" fmla="*/ 5287 w 11336"/>
                <a:gd name="connsiteY3" fmla="*/ 9830 h 10095"/>
                <a:gd name="connsiteX4" fmla="*/ 7149 w 11336"/>
                <a:gd name="connsiteY4" fmla="*/ 0 h 10095"/>
                <a:gd name="connsiteX5" fmla="*/ 9426 w 11336"/>
                <a:gd name="connsiteY5" fmla="*/ 9830 h 10095"/>
                <a:gd name="connsiteX6" fmla="*/ 11336 w 11336"/>
                <a:gd name="connsiteY6" fmla="*/ 6111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6" h="10095">
                  <a:moveTo>
                    <a:pt x="0" y="10095"/>
                  </a:moveTo>
                  <a:cubicBezTo>
                    <a:pt x="263" y="9081"/>
                    <a:pt x="1026" y="4849"/>
                    <a:pt x="1579" y="4008"/>
                  </a:cubicBezTo>
                  <a:cubicBezTo>
                    <a:pt x="2132" y="3167"/>
                    <a:pt x="2699" y="4078"/>
                    <a:pt x="3317" y="5048"/>
                  </a:cubicBezTo>
                  <a:cubicBezTo>
                    <a:pt x="3935" y="6018"/>
                    <a:pt x="4650" y="10627"/>
                    <a:pt x="5287" y="9830"/>
                  </a:cubicBezTo>
                  <a:cubicBezTo>
                    <a:pt x="5924" y="9034"/>
                    <a:pt x="6466" y="0"/>
                    <a:pt x="7149" y="0"/>
                  </a:cubicBezTo>
                  <a:cubicBezTo>
                    <a:pt x="7834" y="0"/>
                    <a:pt x="8729" y="8768"/>
                    <a:pt x="9426" y="9830"/>
                  </a:cubicBezTo>
                  <a:cubicBezTo>
                    <a:pt x="10121" y="10893"/>
                    <a:pt x="10841" y="6643"/>
                    <a:pt x="11336" y="6111"/>
                  </a:cubicBezTo>
                </a:path>
              </a:pathLst>
            </a:custGeom>
            <a:no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61" name="Text Box 21"/>
            <p:cNvSpPr txBox="1">
              <a:spLocks noChangeArrowheads="1"/>
            </p:cNvSpPr>
            <p:nvPr/>
          </p:nvSpPr>
          <p:spPr bwMode="auto">
            <a:xfrm>
              <a:off x="6340743" y="3769614"/>
              <a:ext cx="1005665"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400" b="1" kern="0" dirty="0">
                  <a:latin typeface="Helvetica"/>
                  <a:cs typeface="Helvetica"/>
                </a:rPr>
                <a:t>5’ </a:t>
              </a:r>
              <a:r>
                <a:rPr lang="en-US" sz="1400" b="1" kern="0" dirty="0">
                  <a:latin typeface="Arial" pitchFamily="34" charset="0"/>
                  <a:cs typeface="Arial" pitchFamily="34" charset="0"/>
                </a:rPr>
                <a:t>degradation</a:t>
              </a:r>
            </a:p>
          </p:txBody>
        </p:sp>
        <p:sp>
          <p:nvSpPr>
            <p:cNvPr id="67" name="Curved Down Arrow 66"/>
            <p:cNvSpPr/>
            <p:nvPr/>
          </p:nvSpPr>
          <p:spPr>
            <a:xfrm>
              <a:off x="7871767" y="4430817"/>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68" name="Curved Down Arrow 67"/>
            <p:cNvSpPr/>
            <p:nvPr/>
          </p:nvSpPr>
          <p:spPr>
            <a:xfrm>
              <a:off x="8258079" y="4430817"/>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69" name="Curved Down Arrow 68"/>
            <p:cNvSpPr/>
            <p:nvPr/>
          </p:nvSpPr>
          <p:spPr>
            <a:xfrm>
              <a:off x="8613555" y="4430817"/>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grpSp>
          <p:nvGrpSpPr>
            <p:cNvPr id="89" name="Group 90"/>
            <p:cNvGrpSpPr/>
            <p:nvPr/>
          </p:nvGrpSpPr>
          <p:grpSpPr>
            <a:xfrm>
              <a:off x="8949057" y="4621336"/>
              <a:ext cx="286554" cy="156520"/>
              <a:chOff x="994475" y="5279438"/>
              <a:chExt cx="204214" cy="98345"/>
            </a:xfrm>
          </p:grpSpPr>
          <p:cxnSp>
            <p:nvCxnSpPr>
              <p:cNvPr id="154"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55"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56"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57"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58"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59"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60"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61"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62" name="Straight Connector 161"/>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63" name="Straight Connector 162"/>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64"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65"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grpSp>
          <p:nvGrpSpPr>
            <p:cNvPr id="90" name="Group 91"/>
            <p:cNvGrpSpPr/>
            <p:nvPr/>
          </p:nvGrpSpPr>
          <p:grpSpPr>
            <a:xfrm>
              <a:off x="7862796" y="4621336"/>
              <a:ext cx="286554" cy="156520"/>
              <a:chOff x="994475" y="5279438"/>
              <a:chExt cx="204214" cy="98345"/>
            </a:xfrm>
          </p:grpSpPr>
          <p:cxnSp>
            <p:nvCxnSpPr>
              <p:cNvPr id="142"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43"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44"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45"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46"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47"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48"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49"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50" name="Straight Connector 149"/>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51" name="Straight Connector 150"/>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52"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53"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grpSp>
          <p:nvGrpSpPr>
            <p:cNvPr id="91" name="Group 92"/>
            <p:cNvGrpSpPr/>
            <p:nvPr/>
          </p:nvGrpSpPr>
          <p:grpSpPr>
            <a:xfrm>
              <a:off x="8234366" y="4621336"/>
              <a:ext cx="286554" cy="156520"/>
              <a:chOff x="994475" y="5279438"/>
              <a:chExt cx="204214" cy="98345"/>
            </a:xfrm>
          </p:grpSpPr>
          <p:cxnSp>
            <p:nvCxnSpPr>
              <p:cNvPr id="130"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31"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32"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33"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34"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35"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36"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37"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38" name="Straight Connector 137"/>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39" name="Straight Connector 138"/>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40"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41"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grpSp>
          <p:nvGrpSpPr>
            <p:cNvPr id="92" name="Group 93"/>
            <p:cNvGrpSpPr/>
            <p:nvPr/>
          </p:nvGrpSpPr>
          <p:grpSpPr>
            <a:xfrm>
              <a:off x="8577488" y="4621336"/>
              <a:ext cx="286554" cy="156520"/>
              <a:chOff x="994475" y="5279438"/>
              <a:chExt cx="204214" cy="98345"/>
            </a:xfrm>
          </p:grpSpPr>
          <p:cxnSp>
            <p:nvCxnSpPr>
              <p:cNvPr id="118"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19"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20"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21"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22"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23"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24"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25"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26" name="Straight Connector 125"/>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27" name="Straight Connector 126"/>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28"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29"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sp>
          <p:nvSpPr>
            <p:cNvPr id="95" name="Line 51"/>
            <p:cNvSpPr>
              <a:spLocks noChangeShapeType="1"/>
            </p:cNvSpPr>
            <p:nvPr/>
          </p:nvSpPr>
          <p:spPr bwMode="auto">
            <a:xfrm flipH="1">
              <a:off x="8914309" y="3794736"/>
              <a:ext cx="268712" cy="0"/>
            </a:xfrm>
            <a:prstGeom prst="line">
              <a:avLst/>
            </a:prstGeom>
            <a:noFill/>
            <a:ln w="28575">
              <a:solidFill>
                <a:srgbClr val="008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0" name="Freeform 13"/>
            <p:cNvSpPr>
              <a:spLocks/>
            </p:cNvSpPr>
            <p:nvPr/>
          </p:nvSpPr>
          <p:spPr bwMode="auto">
            <a:xfrm>
              <a:off x="7709015" y="3541595"/>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01" name="Freeform 13"/>
            <p:cNvSpPr>
              <a:spLocks/>
            </p:cNvSpPr>
            <p:nvPr/>
          </p:nvSpPr>
          <p:spPr bwMode="auto">
            <a:xfrm>
              <a:off x="7910829" y="3641376"/>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02" name="Freeform 13"/>
            <p:cNvSpPr>
              <a:spLocks/>
            </p:cNvSpPr>
            <p:nvPr/>
          </p:nvSpPr>
          <p:spPr bwMode="auto">
            <a:xfrm>
              <a:off x="7570082" y="3707291"/>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07" name="Line 51"/>
            <p:cNvSpPr>
              <a:spLocks noChangeShapeType="1"/>
            </p:cNvSpPr>
            <p:nvPr/>
          </p:nvSpPr>
          <p:spPr bwMode="auto">
            <a:xfrm>
              <a:off x="8854674" y="4018887"/>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456" name="TextBox 455"/>
            <p:cNvSpPr txBox="1"/>
            <p:nvPr/>
          </p:nvSpPr>
          <p:spPr>
            <a:xfrm>
              <a:off x="9297069" y="3834335"/>
              <a:ext cx="672568" cy="542850"/>
            </a:xfrm>
            <a:prstGeom prst="rect">
              <a:avLst/>
            </a:prstGeom>
            <a:noFill/>
          </p:spPr>
          <p:txBody>
            <a:bodyPr wrap="square" lIns="0" tIns="0" rIns="0" bIns="0" rtlCol="0" anchor="ctr">
              <a:noAutofit/>
            </a:bodyPr>
            <a:lstStyle/>
            <a:p>
              <a:pPr algn="ctr" defTabSz="914356">
                <a:defRPr/>
              </a:pPr>
              <a:r>
                <a:rPr lang="en-US" sz="1600" b="1" kern="0" dirty="0">
                  <a:latin typeface="Arial" pitchFamily="34" charset="0"/>
                  <a:cs typeface="Arial" pitchFamily="34" charset="0"/>
                </a:rPr>
                <a:t>RDR6</a:t>
              </a:r>
            </a:p>
          </p:txBody>
        </p:sp>
      </p:grpSp>
      <p:sp>
        <p:nvSpPr>
          <p:cNvPr id="457" name="TextBox 456"/>
          <p:cNvSpPr txBox="1"/>
          <p:nvPr/>
        </p:nvSpPr>
        <p:spPr>
          <a:xfrm>
            <a:off x="4633279" y="4017326"/>
            <a:ext cx="2992395" cy="584775"/>
          </a:xfrm>
          <a:prstGeom prst="rect">
            <a:avLst/>
          </a:prstGeom>
          <a:noFill/>
        </p:spPr>
        <p:txBody>
          <a:bodyPr wrap="square" rtlCol="0">
            <a:spAutoFit/>
          </a:bodyPr>
          <a:lstStyle/>
          <a:p>
            <a:pPr algn="ctr"/>
            <a:r>
              <a:rPr lang="en-US" sz="1600" b="1" dirty="0">
                <a:solidFill>
                  <a:srgbClr val="00B050"/>
                </a:solidFill>
                <a:latin typeface="Arial" pitchFamily="34" charset="0"/>
                <a:cs typeface="Arial" pitchFamily="34" charset="0"/>
              </a:rPr>
              <a:t>DICER-like </a:t>
            </a:r>
            <a:r>
              <a:rPr lang="en-US" sz="1600" b="1" dirty="0">
                <a:latin typeface="Arial" pitchFamily="34" charset="0"/>
                <a:cs typeface="Arial" pitchFamily="34" charset="0"/>
              </a:rPr>
              <a:t>cleaves precisely to make phasiRNAs</a:t>
            </a:r>
          </a:p>
        </p:txBody>
      </p:sp>
      <p:sp>
        <p:nvSpPr>
          <p:cNvPr id="97" name="TextBox 96"/>
          <p:cNvSpPr txBox="1"/>
          <p:nvPr/>
        </p:nvSpPr>
        <p:spPr>
          <a:xfrm>
            <a:off x="54309" y="2827847"/>
            <a:ext cx="1765716" cy="2031325"/>
          </a:xfrm>
          <a:prstGeom prst="rect">
            <a:avLst/>
          </a:prstGeom>
          <a:solidFill>
            <a:srgbClr val="A7FFA7"/>
          </a:solidFill>
          <a:ln w="19050">
            <a:solidFill>
              <a:srgbClr val="0000FF"/>
            </a:solidFill>
          </a:ln>
        </p:spPr>
        <p:txBody>
          <a:bodyPr wrap="square" rtlCol="0">
            <a:spAutoFit/>
          </a:bodyPr>
          <a:lstStyle/>
          <a:p>
            <a:r>
              <a:rPr lang="en-US" dirty="0">
                <a:latin typeface="Arial" panose="020B0604020202020204" pitchFamily="34" charset="0"/>
                <a:cs typeface="Arial" panose="020B0604020202020204" pitchFamily="34" charset="0"/>
              </a:rPr>
              <a:t>Precursors are ribosome-protected and most contain short ORFs; </a:t>
            </a:r>
            <a:r>
              <a:rPr lang="en-US" dirty="0">
                <a:solidFill>
                  <a:srgbClr val="FF0000"/>
                </a:solidFill>
                <a:latin typeface="Arial" panose="020B0604020202020204" pitchFamily="34" charset="0"/>
                <a:cs typeface="Arial" panose="020B0604020202020204" pitchFamily="34" charset="0"/>
              </a:rPr>
              <a:t>processing is cytoplasmic.</a:t>
            </a:r>
          </a:p>
        </p:txBody>
      </p:sp>
      <p:sp>
        <p:nvSpPr>
          <p:cNvPr id="434" name="Right Arrow 433"/>
          <p:cNvSpPr/>
          <p:nvPr/>
        </p:nvSpPr>
        <p:spPr>
          <a:xfrm rot="20553118">
            <a:off x="1727635" y="3042230"/>
            <a:ext cx="545380" cy="244518"/>
          </a:xfrm>
          <a:prstGeom prst="rightArrow">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ectangle 448">
            <a:extLst>
              <a:ext uri="{FF2B5EF4-FFF2-40B4-BE49-F238E27FC236}">
                <a16:creationId xmlns:a16="http://schemas.microsoft.com/office/drawing/2014/main" id="{47BF3A69-0799-A5DF-462F-85F84B8D4F8F}"/>
              </a:ext>
            </a:extLst>
          </p:cNvPr>
          <p:cNvSpPr/>
          <p:nvPr/>
        </p:nvSpPr>
        <p:spPr>
          <a:xfrm>
            <a:off x="8188865" y="1426425"/>
            <a:ext cx="3988704" cy="519741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extBox 449">
            <a:extLst>
              <a:ext uri="{FF2B5EF4-FFF2-40B4-BE49-F238E27FC236}">
                <a16:creationId xmlns:a16="http://schemas.microsoft.com/office/drawing/2014/main" id="{544A43D3-7547-E8F5-8B99-C4B3A9531A1D}"/>
              </a:ext>
            </a:extLst>
          </p:cNvPr>
          <p:cNvSpPr txBox="1"/>
          <p:nvPr/>
        </p:nvSpPr>
        <p:spPr>
          <a:xfrm>
            <a:off x="8135574" y="2011199"/>
            <a:ext cx="3712689" cy="3785652"/>
          </a:xfrm>
          <a:prstGeom prst="rect">
            <a:avLst/>
          </a:prstGeom>
          <a:noFill/>
        </p:spPr>
        <p:txBody>
          <a:bodyPr wrap="square" rtlCol="0">
            <a:spAutoFit/>
          </a:bodyPr>
          <a:lstStyle/>
          <a:p>
            <a:r>
              <a:rPr lang="en-US" sz="2400" dirty="0"/>
              <a:t>Many similarities to pre-meiotic mammalian piRNAs</a:t>
            </a:r>
          </a:p>
          <a:p>
            <a:endParaRPr lang="en-US" sz="2400" dirty="0"/>
          </a:p>
          <a:p>
            <a:pPr marL="342900" indent="-342900">
              <a:buFont typeface="Wingdings" panose="05000000000000000000" pitchFamily="2" charset="2"/>
              <a:buChar char="v"/>
            </a:pPr>
            <a:r>
              <a:rPr lang="en-US" sz="2400" dirty="0"/>
              <a:t>Few if any mRNA targets</a:t>
            </a:r>
          </a:p>
          <a:p>
            <a:pPr marL="342900" indent="-342900">
              <a:buFont typeface="Wingdings" panose="05000000000000000000" pitchFamily="2" charset="2"/>
              <a:buChar char="v"/>
            </a:pPr>
            <a:r>
              <a:rPr lang="en-US" sz="2400" dirty="0"/>
              <a:t>Very abundant</a:t>
            </a:r>
          </a:p>
          <a:p>
            <a:pPr marL="342900" indent="-342900">
              <a:buFont typeface="Wingdings" panose="05000000000000000000" pitchFamily="2" charset="2"/>
              <a:buChar char="v"/>
            </a:pPr>
            <a:r>
              <a:rPr lang="en-US" sz="2400" dirty="0"/>
              <a:t>If missing, male sterility</a:t>
            </a:r>
          </a:p>
          <a:p>
            <a:endParaRPr lang="en-US" sz="2400" dirty="0"/>
          </a:p>
          <a:p>
            <a:r>
              <a:rPr lang="en-US" sz="2400" dirty="0"/>
              <a:t>Functions???</a:t>
            </a:r>
          </a:p>
        </p:txBody>
      </p:sp>
      <p:grpSp>
        <p:nvGrpSpPr>
          <p:cNvPr id="451" name="Group 464">
            <a:extLst>
              <a:ext uri="{FF2B5EF4-FFF2-40B4-BE49-F238E27FC236}">
                <a16:creationId xmlns:a16="http://schemas.microsoft.com/office/drawing/2014/main" id="{850C61CD-2A7E-3016-64B4-69F53104A514}"/>
              </a:ext>
            </a:extLst>
          </p:cNvPr>
          <p:cNvGrpSpPr/>
          <p:nvPr/>
        </p:nvGrpSpPr>
        <p:grpSpPr>
          <a:xfrm>
            <a:off x="4576205" y="5602807"/>
            <a:ext cx="242444" cy="91851"/>
            <a:chOff x="2804192" y="6351858"/>
            <a:chExt cx="242444" cy="91851"/>
          </a:xfrm>
        </p:grpSpPr>
        <p:cxnSp>
          <p:nvCxnSpPr>
            <p:cNvPr id="452" name="Straight Connector 113">
              <a:extLst>
                <a:ext uri="{FF2B5EF4-FFF2-40B4-BE49-F238E27FC236}">
                  <a16:creationId xmlns:a16="http://schemas.microsoft.com/office/drawing/2014/main" id="{5922CDBD-B60B-A1D3-1181-58B9B6698818}"/>
                </a:ext>
              </a:extLst>
            </p:cNvPr>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0000FF"/>
              </a:solidFill>
              <a:round/>
              <a:headEnd/>
              <a:tailEnd/>
            </a:ln>
          </p:spPr>
        </p:cxnSp>
        <p:cxnSp>
          <p:nvCxnSpPr>
            <p:cNvPr id="453" name="Straight Connector 114">
              <a:extLst>
                <a:ext uri="{FF2B5EF4-FFF2-40B4-BE49-F238E27FC236}">
                  <a16:creationId xmlns:a16="http://schemas.microsoft.com/office/drawing/2014/main" id="{743D1B91-E541-2E87-D3AD-0016A3787E6A}"/>
                </a:ext>
              </a:extLst>
            </p:cNvPr>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0000FF"/>
              </a:solidFill>
              <a:round/>
              <a:headEnd/>
              <a:tailEnd/>
            </a:ln>
          </p:spPr>
        </p:cxnSp>
        <p:cxnSp>
          <p:nvCxnSpPr>
            <p:cNvPr id="454" name="Straight Connector 115">
              <a:extLst>
                <a:ext uri="{FF2B5EF4-FFF2-40B4-BE49-F238E27FC236}">
                  <a16:creationId xmlns:a16="http://schemas.microsoft.com/office/drawing/2014/main" id="{BC2C60D8-C9C7-2D7B-7D9A-15BECDE73944}"/>
                </a:ext>
              </a:extLst>
            </p:cNvPr>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0000FF"/>
              </a:solidFill>
              <a:round/>
              <a:headEnd/>
              <a:tailEnd/>
            </a:ln>
          </p:spPr>
        </p:cxnSp>
        <p:cxnSp>
          <p:nvCxnSpPr>
            <p:cNvPr id="455" name="Straight Connector 116">
              <a:extLst>
                <a:ext uri="{FF2B5EF4-FFF2-40B4-BE49-F238E27FC236}">
                  <a16:creationId xmlns:a16="http://schemas.microsoft.com/office/drawing/2014/main" id="{86D6D205-2A3D-B1C5-1DE3-4FC5BA8B14CF}"/>
                </a:ext>
              </a:extLst>
            </p:cNvPr>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0000FF"/>
              </a:solidFill>
              <a:round/>
              <a:headEnd/>
              <a:tailEnd/>
            </a:ln>
          </p:spPr>
        </p:cxnSp>
        <p:cxnSp>
          <p:nvCxnSpPr>
            <p:cNvPr id="458" name="Straight Connector 117">
              <a:extLst>
                <a:ext uri="{FF2B5EF4-FFF2-40B4-BE49-F238E27FC236}">
                  <a16:creationId xmlns:a16="http://schemas.microsoft.com/office/drawing/2014/main" id="{98C6A855-6C0F-8FDB-976C-062C4BA7FA3D}"/>
                </a:ext>
              </a:extLst>
            </p:cNvPr>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0000FF"/>
              </a:solidFill>
              <a:round/>
              <a:headEnd/>
              <a:tailEnd/>
            </a:ln>
          </p:spPr>
        </p:cxnSp>
        <p:cxnSp>
          <p:nvCxnSpPr>
            <p:cNvPr id="459" name="Straight Connector 118">
              <a:extLst>
                <a:ext uri="{FF2B5EF4-FFF2-40B4-BE49-F238E27FC236}">
                  <a16:creationId xmlns:a16="http://schemas.microsoft.com/office/drawing/2014/main" id="{8D715F6C-CE1C-1327-0B3E-D44B5C54AA39}"/>
                </a:ext>
              </a:extLst>
            </p:cNvPr>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0000FF"/>
              </a:solidFill>
              <a:round/>
              <a:headEnd/>
              <a:tailEnd/>
            </a:ln>
          </p:spPr>
        </p:cxnSp>
        <p:cxnSp>
          <p:nvCxnSpPr>
            <p:cNvPr id="460" name="Straight Connector 459">
              <a:extLst>
                <a:ext uri="{FF2B5EF4-FFF2-40B4-BE49-F238E27FC236}">
                  <a16:creationId xmlns:a16="http://schemas.microsoft.com/office/drawing/2014/main" id="{F467AD77-7203-EAC2-4418-FCB796F18F18}"/>
                </a:ext>
              </a:extLst>
            </p:cNvPr>
            <p:cNvCxnSpPr/>
            <p:nvPr/>
          </p:nvCxnSpPr>
          <p:spPr>
            <a:xfrm flipV="1">
              <a:off x="2804192" y="6351858"/>
              <a:ext cx="242444" cy="50767"/>
            </a:xfrm>
            <a:prstGeom prst="line">
              <a:avLst/>
            </a:prstGeom>
            <a:grpFill/>
            <a:ln w="19050" algn="ctr">
              <a:solidFill>
                <a:srgbClr val="0000FF"/>
              </a:solidFill>
              <a:round/>
              <a:headEnd/>
              <a:tailEnd/>
            </a:ln>
          </p:spPr>
        </p:cxnSp>
        <p:cxnSp>
          <p:nvCxnSpPr>
            <p:cNvPr id="461" name="Straight Connector 112">
              <a:extLst>
                <a:ext uri="{FF2B5EF4-FFF2-40B4-BE49-F238E27FC236}">
                  <a16:creationId xmlns:a16="http://schemas.microsoft.com/office/drawing/2014/main" id="{6B485A1D-3236-2055-F91C-90233980D527}"/>
                </a:ext>
              </a:extLst>
            </p:cNvPr>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0000FF"/>
              </a:solidFill>
              <a:round/>
              <a:headEnd/>
              <a:tailEnd/>
            </a:ln>
          </p:spPr>
        </p:cxnSp>
        <p:cxnSp>
          <p:nvCxnSpPr>
            <p:cNvPr id="462" name="Straight Connector 112">
              <a:extLst>
                <a:ext uri="{FF2B5EF4-FFF2-40B4-BE49-F238E27FC236}">
                  <a16:creationId xmlns:a16="http://schemas.microsoft.com/office/drawing/2014/main" id="{C7FEF050-0F6C-7F1D-1C9A-6C2026968C30}"/>
                </a:ext>
              </a:extLst>
            </p:cNvPr>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0000FF"/>
              </a:solidFill>
              <a:round/>
              <a:headEnd/>
              <a:tailEnd/>
            </a:ln>
          </p:spPr>
        </p:cxnSp>
      </p:grpSp>
      <p:grpSp>
        <p:nvGrpSpPr>
          <p:cNvPr id="463" name="Group 464">
            <a:extLst>
              <a:ext uri="{FF2B5EF4-FFF2-40B4-BE49-F238E27FC236}">
                <a16:creationId xmlns:a16="http://schemas.microsoft.com/office/drawing/2014/main" id="{35F6EBE3-F970-D8AF-E3E1-D3CF9B9972C4}"/>
              </a:ext>
            </a:extLst>
          </p:cNvPr>
          <p:cNvGrpSpPr/>
          <p:nvPr/>
        </p:nvGrpSpPr>
        <p:grpSpPr>
          <a:xfrm>
            <a:off x="4187628" y="5662703"/>
            <a:ext cx="242444" cy="91851"/>
            <a:chOff x="2804192" y="6351858"/>
            <a:chExt cx="242444" cy="91851"/>
          </a:xfrm>
        </p:grpSpPr>
        <p:cxnSp>
          <p:nvCxnSpPr>
            <p:cNvPr id="464" name="Straight Connector 113">
              <a:extLst>
                <a:ext uri="{FF2B5EF4-FFF2-40B4-BE49-F238E27FC236}">
                  <a16:creationId xmlns:a16="http://schemas.microsoft.com/office/drawing/2014/main" id="{990A252E-482E-F070-14C3-14C004EEF95A}"/>
                </a:ext>
              </a:extLst>
            </p:cNvPr>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0000FF"/>
              </a:solidFill>
              <a:round/>
              <a:headEnd/>
              <a:tailEnd/>
            </a:ln>
          </p:spPr>
        </p:cxnSp>
        <p:cxnSp>
          <p:nvCxnSpPr>
            <p:cNvPr id="465" name="Straight Connector 114">
              <a:extLst>
                <a:ext uri="{FF2B5EF4-FFF2-40B4-BE49-F238E27FC236}">
                  <a16:creationId xmlns:a16="http://schemas.microsoft.com/office/drawing/2014/main" id="{B94ECBCE-9B8E-BDB0-6036-FFF2CB7AFB31}"/>
                </a:ext>
              </a:extLst>
            </p:cNvPr>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0000FF"/>
              </a:solidFill>
              <a:round/>
              <a:headEnd/>
              <a:tailEnd/>
            </a:ln>
          </p:spPr>
        </p:cxnSp>
        <p:cxnSp>
          <p:nvCxnSpPr>
            <p:cNvPr id="467" name="Straight Connector 115">
              <a:extLst>
                <a:ext uri="{FF2B5EF4-FFF2-40B4-BE49-F238E27FC236}">
                  <a16:creationId xmlns:a16="http://schemas.microsoft.com/office/drawing/2014/main" id="{54998F03-19A6-C8CB-3B44-BDB65E8C393C}"/>
                </a:ext>
              </a:extLst>
            </p:cNvPr>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0000FF"/>
              </a:solidFill>
              <a:round/>
              <a:headEnd/>
              <a:tailEnd/>
            </a:ln>
          </p:spPr>
        </p:cxnSp>
        <p:cxnSp>
          <p:nvCxnSpPr>
            <p:cNvPr id="468" name="Straight Connector 116">
              <a:extLst>
                <a:ext uri="{FF2B5EF4-FFF2-40B4-BE49-F238E27FC236}">
                  <a16:creationId xmlns:a16="http://schemas.microsoft.com/office/drawing/2014/main" id="{311F4F32-2DB3-2864-ABF6-0D1896EC364F}"/>
                </a:ext>
              </a:extLst>
            </p:cNvPr>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0000FF"/>
              </a:solidFill>
              <a:round/>
              <a:headEnd/>
              <a:tailEnd/>
            </a:ln>
          </p:spPr>
        </p:cxnSp>
        <p:cxnSp>
          <p:nvCxnSpPr>
            <p:cNvPr id="475" name="Straight Connector 117">
              <a:extLst>
                <a:ext uri="{FF2B5EF4-FFF2-40B4-BE49-F238E27FC236}">
                  <a16:creationId xmlns:a16="http://schemas.microsoft.com/office/drawing/2014/main" id="{2FD33CDB-60BF-B251-55B4-6CA54F28DB7C}"/>
                </a:ext>
              </a:extLst>
            </p:cNvPr>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0000FF"/>
              </a:solidFill>
              <a:round/>
              <a:headEnd/>
              <a:tailEnd/>
            </a:ln>
          </p:spPr>
        </p:cxnSp>
        <p:cxnSp>
          <p:nvCxnSpPr>
            <p:cNvPr id="476" name="Straight Connector 118">
              <a:extLst>
                <a:ext uri="{FF2B5EF4-FFF2-40B4-BE49-F238E27FC236}">
                  <a16:creationId xmlns:a16="http://schemas.microsoft.com/office/drawing/2014/main" id="{E9166DA7-C358-59BE-896F-299F3FCB0C56}"/>
                </a:ext>
              </a:extLst>
            </p:cNvPr>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0000FF"/>
              </a:solidFill>
              <a:round/>
              <a:headEnd/>
              <a:tailEnd/>
            </a:ln>
          </p:spPr>
        </p:cxnSp>
        <p:cxnSp>
          <p:nvCxnSpPr>
            <p:cNvPr id="480" name="Straight Connector 479">
              <a:extLst>
                <a:ext uri="{FF2B5EF4-FFF2-40B4-BE49-F238E27FC236}">
                  <a16:creationId xmlns:a16="http://schemas.microsoft.com/office/drawing/2014/main" id="{DD0452E9-5E91-73AD-E8BE-FD0D27254910}"/>
                </a:ext>
              </a:extLst>
            </p:cNvPr>
            <p:cNvCxnSpPr/>
            <p:nvPr/>
          </p:nvCxnSpPr>
          <p:spPr>
            <a:xfrm flipV="1">
              <a:off x="2804192" y="6351858"/>
              <a:ext cx="242444" cy="50767"/>
            </a:xfrm>
            <a:prstGeom prst="line">
              <a:avLst/>
            </a:prstGeom>
            <a:grpFill/>
            <a:ln w="19050" algn="ctr">
              <a:solidFill>
                <a:srgbClr val="0000FF"/>
              </a:solidFill>
              <a:round/>
              <a:headEnd/>
              <a:tailEnd/>
            </a:ln>
          </p:spPr>
        </p:cxnSp>
        <p:cxnSp>
          <p:nvCxnSpPr>
            <p:cNvPr id="481" name="Straight Connector 112">
              <a:extLst>
                <a:ext uri="{FF2B5EF4-FFF2-40B4-BE49-F238E27FC236}">
                  <a16:creationId xmlns:a16="http://schemas.microsoft.com/office/drawing/2014/main" id="{A529B95E-A16B-EF3D-D3ED-146C09F0AD2E}"/>
                </a:ext>
              </a:extLst>
            </p:cNvPr>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0000FF"/>
              </a:solidFill>
              <a:round/>
              <a:headEnd/>
              <a:tailEnd/>
            </a:ln>
          </p:spPr>
        </p:cxnSp>
        <p:cxnSp>
          <p:nvCxnSpPr>
            <p:cNvPr id="484" name="Straight Connector 112">
              <a:extLst>
                <a:ext uri="{FF2B5EF4-FFF2-40B4-BE49-F238E27FC236}">
                  <a16:creationId xmlns:a16="http://schemas.microsoft.com/office/drawing/2014/main" id="{6250982E-4CB3-6843-142D-8BB0AB3D07FC}"/>
                </a:ext>
              </a:extLst>
            </p:cNvPr>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0000FF"/>
              </a:solidFill>
              <a:round/>
              <a:headEnd/>
              <a:tailEnd/>
            </a:ln>
          </p:spPr>
        </p:cxnSp>
      </p:grpSp>
    </p:spTree>
    <p:extLst>
      <p:ext uri="{BB962C8B-B14F-4D97-AF65-F5344CB8AC3E}">
        <p14:creationId xmlns:p14="http://schemas.microsoft.com/office/powerpoint/2010/main" val="87595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035413" y="133136"/>
            <a:ext cx="7955177" cy="5896190"/>
          </a:xfrm>
          <a:prstGeom prst="rect">
            <a:avLst/>
          </a:prstGeom>
          <a:noFill/>
          <a:ln w="9525">
            <a:noFill/>
            <a:miter lim="800000"/>
            <a:headEnd/>
            <a:tailEnd/>
          </a:ln>
        </p:spPr>
      </p:pic>
      <p:sp>
        <p:nvSpPr>
          <p:cNvPr id="3" name="TextBox 2">
            <a:extLst>
              <a:ext uri="{FF2B5EF4-FFF2-40B4-BE49-F238E27FC236}">
                <a16:creationId xmlns:a16="http://schemas.microsoft.com/office/drawing/2014/main" id="{78C1632E-A4D7-3BD0-381B-36B3D6DB1AAA}"/>
              </a:ext>
            </a:extLst>
          </p:cNvPr>
          <p:cNvSpPr txBox="1"/>
          <p:nvPr/>
        </p:nvSpPr>
        <p:spPr>
          <a:xfrm>
            <a:off x="201410" y="685800"/>
            <a:ext cx="3651885" cy="2246769"/>
          </a:xfrm>
          <a:prstGeom prst="rect">
            <a:avLst/>
          </a:prstGeom>
          <a:solidFill>
            <a:schemeClr val="bg1"/>
          </a:solidFill>
        </p:spPr>
        <p:txBody>
          <a:bodyPr wrap="square" rtlCol="0">
            <a:spAutoFit/>
          </a:bodyPr>
          <a:lstStyle/>
          <a:p>
            <a:r>
              <a:rPr lang="en-US" sz="2800" dirty="0">
                <a:solidFill>
                  <a:srgbClr val="FF0000"/>
                </a:solidFill>
              </a:rPr>
              <a:t>Temporal BIG BANG of 21-nt phasiRNAs </a:t>
            </a:r>
          </a:p>
          <a:p>
            <a:r>
              <a:rPr lang="en-US" sz="2800" dirty="0">
                <a:solidFill>
                  <a:srgbClr val="0000FF"/>
                </a:solidFill>
              </a:rPr>
              <a:t>= somatic cell fate setting period</a:t>
            </a:r>
          </a:p>
          <a:p>
            <a:r>
              <a:rPr lang="en-US" sz="2800" dirty="0">
                <a:solidFill>
                  <a:srgbClr val="B86B32"/>
                </a:solidFill>
              </a:rPr>
              <a:t> </a:t>
            </a:r>
          </a:p>
        </p:txBody>
      </p:sp>
      <p:sp>
        <p:nvSpPr>
          <p:cNvPr id="2" name="TextBox 1">
            <a:extLst>
              <a:ext uri="{FF2B5EF4-FFF2-40B4-BE49-F238E27FC236}">
                <a16:creationId xmlns:a16="http://schemas.microsoft.com/office/drawing/2014/main" id="{D27069CD-BA66-638D-1893-533F12AB5606}"/>
              </a:ext>
            </a:extLst>
          </p:cNvPr>
          <p:cNvSpPr txBox="1"/>
          <p:nvPr/>
        </p:nvSpPr>
        <p:spPr>
          <a:xfrm>
            <a:off x="201409" y="4089204"/>
            <a:ext cx="3651885" cy="1938992"/>
          </a:xfrm>
          <a:prstGeom prst="rect">
            <a:avLst/>
          </a:prstGeom>
          <a:solidFill>
            <a:schemeClr val="bg1"/>
          </a:solidFill>
        </p:spPr>
        <p:txBody>
          <a:bodyPr wrap="square" rtlCol="0">
            <a:spAutoFit/>
          </a:bodyPr>
          <a:lstStyle/>
          <a:p>
            <a:r>
              <a:rPr lang="en-US" sz="2000" dirty="0"/>
              <a:t>2009 discovery with </a:t>
            </a:r>
            <a:r>
              <a:rPr lang="en-US" sz="2000" dirty="0">
                <a:solidFill>
                  <a:srgbClr val="0000FF"/>
                </a:solidFill>
              </a:rPr>
              <a:t>Sundaresan &amp; Vance</a:t>
            </a:r>
          </a:p>
          <a:p>
            <a:endParaRPr lang="en-US" sz="2000" dirty="0"/>
          </a:p>
          <a:p>
            <a:r>
              <a:rPr lang="en-US" sz="2000" dirty="0"/>
              <a:t>2014 – present </a:t>
            </a:r>
            <a:r>
              <a:rPr lang="en-US" sz="2000" dirty="0">
                <a:solidFill>
                  <a:srgbClr val="0000FF"/>
                </a:solidFill>
              </a:rPr>
              <a:t>Blake Meyers </a:t>
            </a:r>
            <a:r>
              <a:rPr lang="en-US" sz="2000" dirty="0"/>
              <a:t>phasiRNAs in anther development</a:t>
            </a:r>
          </a:p>
        </p:txBody>
      </p:sp>
      <p:sp>
        <p:nvSpPr>
          <p:cNvPr id="4" name="TextBox 3">
            <a:extLst>
              <a:ext uri="{FF2B5EF4-FFF2-40B4-BE49-F238E27FC236}">
                <a16:creationId xmlns:a16="http://schemas.microsoft.com/office/drawing/2014/main" id="{3C52D5D1-E054-A522-6467-DDE55574270A}"/>
              </a:ext>
            </a:extLst>
          </p:cNvPr>
          <p:cNvSpPr txBox="1"/>
          <p:nvPr/>
        </p:nvSpPr>
        <p:spPr>
          <a:xfrm>
            <a:off x="6096001" y="6090881"/>
            <a:ext cx="5314950" cy="461665"/>
          </a:xfrm>
          <a:prstGeom prst="rect">
            <a:avLst/>
          </a:prstGeom>
          <a:solidFill>
            <a:schemeClr val="bg1"/>
          </a:solidFill>
          <a:ln>
            <a:solidFill>
              <a:srgbClr val="FF0000"/>
            </a:solidFill>
          </a:ln>
        </p:spPr>
        <p:txBody>
          <a:bodyPr wrap="square" rtlCol="0">
            <a:spAutoFit/>
          </a:bodyPr>
          <a:lstStyle/>
          <a:p>
            <a:r>
              <a:rPr lang="en-US" sz="2400" dirty="0"/>
              <a:t>Zhai, Zhang, </a:t>
            </a:r>
            <a:r>
              <a:rPr lang="en-US" sz="2400" i="1" dirty="0"/>
              <a:t>et al. </a:t>
            </a:r>
            <a:r>
              <a:rPr lang="en-US" sz="2400" dirty="0"/>
              <a:t>2015 PNAS</a:t>
            </a:r>
          </a:p>
        </p:txBody>
      </p:sp>
      <p:sp>
        <p:nvSpPr>
          <p:cNvPr id="5" name="Rectangle 4">
            <a:extLst>
              <a:ext uri="{FF2B5EF4-FFF2-40B4-BE49-F238E27FC236}">
                <a16:creationId xmlns:a16="http://schemas.microsoft.com/office/drawing/2014/main" id="{5ED6CFCD-4CF6-400E-CD03-C574BBBC63D4}"/>
              </a:ext>
            </a:extLst>
          </p:cNvPr>
          <p:cNvSpPr/>
          <p:nvPr/>
        </p:nvSpPr>
        <p:spPr>
          <a:xfrm>
            <a:off x="7696200" y="71581"/>
            <a:ext cx="4200525" cy="581998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80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B934-1932-7F76-2F05-0EA877D2AEA5}"/>
              </a:ext>
            </a:extLst>
          </p:cNvPr>
          <p:cNvSpPr>
            <a:spLocks noGrp="1"/>
          </p:cNvSpPr>
          <p:nvPr>
            <p:ph type="title"/>
          </p:nvPr>
        </p:nvSpPr>
        <p:spPr>
          <a:xfrm>
            <a:off x="2920093" y="255586"/>
            <a:ext cx="8858250" cy="1325563"/>
          </a:xfrm>
        </p:spPr>
        <p:txBody>
          <a:bodyPr>
            <a:normAutofit/>
          </a:bodyPr>
          <a:lstStyle/>
          <a:p>
            <a:pPr algn="ctr"/>
            <a:r>
              <a:rPr lang="en-US" sz="4800" dirty="0">
                <a:solidFill>
                  <a:srgbClr val="FF0000"/>
                </a:solidFill>
              </a:rPr>
              <a:t>Why study anthers?</a:t>
            </a:r>
          </a:p>
        </p:txBody>
      </p:sp>
      <p:sp>
        <p:nvSpPr>
          <p:cNvPr id="3" name="Content Placeholder 2">
            <a:extLst>
              <a:ext uri="{FF2B5EF4-FFF2-40B4-BE49-F238E27FC236}">
                <a16:creationId xmlns:a16="http://schemas.microsoft.com/office/drawing/2014/main" id="{EF8161EA-3747-EF32-66A3-A309CC9EAE16}"/>
              </a:ext>
            </a:extLst>
          </p:cNvPr>
          <p:cNvSpPr>
            <a:spLocks noGrp="1"/>
          </p:cNvSpPr>
          <p:nvPr>
            <p:ph idx="1"/>
          </p:nvPr>
        </p:nvSpPr>
        <p:spPr>
          <a:xfrm>
            <a:off x="615043" y="2097851"/>
            <a:ext cx="11163300" cy="4649620"/>
          </a:xfrm>
        </p:spPr>
        <p:txBody>
          <a:bodyPr>
            <a:normAutofit/>
          </a:bodyPr>
          <a:lstStyle/>
          <a:p>
            <a:pPr>
              <a:buFont typeface="Wingdings" panose="05000000000000000000" pitchFamily="2" charset="2"/>
              <a:buChar char="v"/>
            </a:pPr>
            <a:r>
              <a:rPr lang="en-US" sz="3600" dirty="0">
                <a:solidFill>
                  <a:srgbClr val="FF0000"/>
                </a:solidFill>
              </a:rPr>
              <a:t>Organ where somatic cells acquire meiotic competence and mature into pollen.</a:t>
            </a:r>
          </a:p>
          <a:p>
            <a:pPr>
              <a:buFont typeface="Wingdings" panose="05000000000000000000" pitchFamily="2" charset="2"/>
              <a:buChar char="v"/>
            </a:pPr>
            <a:r>
              <a:rPr lang="en-US" sz="3600" dirty="0">
                <a:solidFill>
                  <a:srgbClr val="0000FF"/>
                </a:solidFill>
              </a:rPr>
              <a:t>Control of pollination is essential </a:t>
            </a:r>
            <a:r>
              <a:rPr lang="en-US" sz="3600" dirty="0"/>
              <a:t>for the multi-billion $ hybrid seed industry and determines gene flow in natural populations. </a:t>
            </a:r>
          </a:p>
          <a:p>
            <a:pPr>
              <a:buFont typeface="Wingdings" panose="05000000000000000000" pitchFamily="2" charset="2"/>
              <a:buChar char="v"/>
            </a:pPr>
            <a:r>
              <a:rPr lang="en-US" sz="3600" dirty="0">
                <a:solidFill>
                  <a:srgbClr val="0000FF"/>
                </a:solidFill>
              </a:rPr>
              <a:t>100X more </a:t>
            </a:r>
            <a:r>
              <a:rPr lang="en-US" sz="3600" i="1" dirty="0">
                <a:solidFill>
                  <a:srgbClr val="0000FF"/>
                </a:solidFill>
              </a:rPr>
              <a:t>male-sterile</a:t>
            </a:r>
            <a:r>
              <a:rPr lang="en-US" sz="3600" dirty="0">
                <a:solidFill>
                  <a:srgbClr val="0000FF"/>
                </a:solidFill>
              </a:rPr>
              <a:t> </a:t>
            </a:r>
            <a:r>
              <a:rPr lang="en-US" sz="3600" dirty="0"/>
              <a:t>than </a:t>
            </a:r>
            <a:r>
              <a:rPr lang="en-US" sz="3600" i="1" dirty="0"/>
              <a:t>female-sterile</a:t>
            </a:r>
            <a:r>
              <a:rPr lang="en-US" sz="3600" dirty="0"/>
              <a:t> mutants.</a:t>
            </a:r>
          </a:p>
          <a:p>
            <a:pPr>
              <a:buFont typeface="Wingdings" panose="05000000000000000000" pitchFamily="2" charset="2"/>
              <a:buChar char="v"/>
            </a:pPr>
            <a:r>
              <a:rPr lang="en-US" sz="3600" dirty="0"/>
              <a:t>Pollen production is the </a:t>
            </a:r>
            <a:r>
              <a:rPr lang="en-US" sz="3600" dirty="0">
                <a:solidFill>
                  <a:srgbClr val="0000FF"/>
                </a:solidFill>
              </a:rPr>
              <a:t>most environmentally sensitive plant life stage</a:t>
            </a:r>
            <a:r>
              <a:rPr lang="en-US" sz="3600" dirty="0"/>
              <a:t>.</a:t>
            </a:r>
          </a:p>
          <a:p>
            <a:pPr marL="0" indent="0">
              <a:buNone/>
            </a:pPr>
            <a:endParaRPr lang="en-US" dirty="0"/>
          </a:p>
        </p:txBody>
      </p:sp>
      <p:pic>
        <p:nvPicPr>
          <p:cNvPr id="9" name="Picture 15">
            <a:extLst>
              <a:ext uri="{FF2B5EF4-FFF2-40B4-BE49-F238E27FC236}">
                <a16:creationId xmlns:a16="http://schemas.microsoft.com/office/drawing/2014/main" id="{BDE0C658-91B7-D19D-6F69-4882FC55EB45}"/>
              </a:ext>
            </a:extLst>
          </p:cNvPr>
          <p:cNvPicPr>
            <a:picLocks noChangeAspect="1" noChangeArrowheads="1"/>
          </p:cNvPicPr>
          <p:nvPr/>
        </p:nvPicPr>
        <p:blipFill>
          <a:blip r:embed="rId2" cstate="print"/>
          <a:srcRect l="7527" t="14333" r="8603" b="3583"/>
          <a:stretch>
            <a:fillRect/>
          </a:stretch>
        </p:blipFill>
        <p:spPr bwMode="auto">
          <a:xfrm>
            <a:off x="1704975" y="339128"/>
            <a:ext cx="2794473" cy="1634729"/>
          </a:xfrm>
          <a:prstGeom prst="rect">
            <a:avLst/>
          </a:prstGeom>
          <a:ln>
            <a:noFill/>
          </a:ln>
          <a:effectLst>
            <a:softEdge rad="112500"/>
          </a:effectLst>
        </p:spPr>
      </p:pic>
    </p:spTree>
    <p:extLst>
      <p:ext uri="{BB962C8B-B14F-4D97-AF65-F5344CB8AC3E}">
        <p14:creationId xmlns:p14="http://schemas.microsoft.com/office/powerpoint/2010/main" val="3274795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C81378C-0489-4399-C0AB-27FE080A036C}"/>
              </a:ext>
            </a:extLst>
          </p:cNvPr>
          <p:cNvPicPr>
            <a:picLocks noChangeAspect="1" noChangeArrowheads="1"/>
          </p:cNvPicPr>
          <p:nvPr/>
        </p:nvPicPr>
        <p:blipFill>
          <a:blip r:embed="rId2" cstate="print"/>
          <a:srcRect/>
          <a:stretch>
            <a:fillRect/>
          </a:stretch>
        </p:blipFill>
        <p:spPr bwMode="auto">
          <a:xfrm>
            <a:off x="4748390" y="650124"/>
            <a:ext cx="6866718" cy="4717868"/>
          </a:xfrm>
          <a:prstGeom prst="rect">
            <a:avLst/>
          </a:prstGeom>
          <a:noFill/>
          <a:ln w="9525">
            <a:solidFill>
              <a:srgbClr val="FF0000"/>
            </a:solidFill>
            <a:miter lim="800000"/>
            <a:headEnd/>
            <a:tailEnd/>
          </a:ln>
        </p:spPr>
      </p:pic>
      <p:sp>
        <p:nvSpPr>
          <p:cNvPr id="3" name="TextBox 2">
            <a:extLst>
              <a:ext uri="{FF2B5EF4-FFF2-40B4-BE49-F238E27FC236}">
                <a16:creationId xmlns:a16="http://schemas.microsoft.com/office/drawing/2014/main" id="{0EE9E7AB-BB7A-FE48-E945-74C63E00A379}"/>
              </a:ext>
            </a:extLst>
          </p:cNvPr>
          <p:cNvSpPr txBox="1"/>
          <p:nvPr/>
        </p:nvSpPr>
        <p:spPr>
          <a:xfrm>
            <a:off x="48190" y="650124"/>
            <a:ext cx="4652010" cy="2246769"/>
          </a:xfrm>
          <a:prstGeom prst="rect">
            <a:avLst/>
          </a:prstGeom>
          <a:solidFill>
            <a:srgbClr val="D5FFE3"/>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EPIDERMAL</a:t>
            </a:r>
            <a:r>
              <a:rPr lang="en-US" sz="2800" dirty="0">
                <a:latin typeface="Arial" panose="020B0604020202020204" pitchFamily="34" charset="0"/>
                <a:cs typeface="Arial" panose="020B0604020202020204" pitchFamily="34" charset="0"/>
              </a:rPr>
              <a:t>    OCL4  </a:t>
            </a:r>
          </a:p>
          <a:p>
            <a:r>
              <a:rPr lang="en-US" sz="2800" dirty="0">
                <a:latin typeface="Arial" panose="020B0604020202020204" pitchFamily="34" charset="0"/>
                <a:cs typeface="Arial" panose="020B0604020202020204" pitchFamily="34" charset="0"/>
              </a:rPr>
              <a:t> </a:t>
            </a:r>
          </a:p>
          <a:p>
            <a:r>
              <a:rPr lang="en-US" sz="2800" dirty="0">
                <a:solidFill>
                  <a:srgbClr val="0000FF"/>
                </a:solidFill>
                <a:latin typeface="Arial" panose="020B0604020202020204" pitchFamily="34" charset="0"/>
                <a:cs typeface="Arial" panose="020B0604020202020204" pitchFamily="34" charset="0"/>
              </a:rPr>
              <a:t>21-nt phasiRNAs move </a:t>
            </a:r>
            <a:r>
              <a:rPr lang="en-US" sz="2800" dirty="0">
                <a:latin typeface="Arial" panose="020B0604020202020204" pitchFamily="34" charset="0"/>
                <a:cs typeface="Arial" panose="020B0604020202020204" pitchFamily="34" charset="0"/>
              </a:rPr>
              <a:t>throughout the lobe and are required for somatic fate </a:t>
            </a:r>
          </a:p>
        </p:txBody>
      </p:sp>
      <p:sp>
        <p:nvSpPr>
          <p:cNvPr id="4" name="TextBox 3">
            <a:extLst>
              <a:ext uri="{FF2B5EF4-FFF2-40B4-BE49-F238E27FC236}">
                <a16:creationId xmlns:a16="http://schemas.microsoft.com/office/drawing/2014/main" id="{8E7EF3DD-6955-7CEA-3679-0559C29577A4}"/>
              </a:ext>
            </a:extLst>
          </p:cNvPr>
          <p:cNvSpPr txBox="1"/>
          <p:nvPr/>
        </p:nvSpPr>
        <p:spPr>
          <a:xfrm>
            <a:off x="96380" y="3121223"/>
            <a:ext cx="4652010" cy="2246769"/>
          </a:xfrm>
          <a:prstGeom prst="rect">
            <a:avLst/>
          </a:prstGeom>
          <a:solidFill>
            <a:srgbClr val="D5FFE3"/>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TAPETUM</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MS23    MS32    bHLH122  </a:t>
            </a:r>
          </a:p>
          <a:p>
            <a:r>
              <a:rPr lang="en-US" sz="2800" b="1" dirty="0">
                <a:solidFill>
                  <a:srgbClr val="B86B32"/>
                </a:solidFill>
                <a:latin typeface="Arial" panose="020B0604020202020204" pitchFamily="34" charset="0"/>
                <a:cs typeface="Arial" panose="020B0604020202020204" pitchFamily="34" charset="0"/>
              </a:rPr>
              <a:t>24-nt phasiRNAs move </a:t>
            </a:r>
            <a:r>
              <a:rPr lang="en-US" sz="2800" dirty="0">
                <a:latin typeface="Arial" panose="020B0604020202020204" pitchFamily="34" charset="0"/>
                <a:cs typeface="Arial" panose="020B0604020202020204" pitchFamily="34" charset="0"/>
              </a:rPr>
              <a:t>to meiocytes and impact pace of tapetal differentiation</a:t>
            </a:r>
          </a:p>
        </p:txBody>
      </p:sp>
      <p:sp>
        <p:nvSpPr>
          <p:cNvPr id="6" name="TextBox 5">
            <a:extLst>
              <a:ext uri="{FF2B5EF4-FFF2-40B4-BE49-F238E27FC236}">
                <a16:creationId xmlns:a16="http://schemas.microsoft.com/office/drawing/2014/main" id="{DA5FEDF5-07BD-A58A-1BDA-308020DAD55F}"/>
              </a:ext>
            </a:extLst>
          </p:cNvPr>
          <p:cNvSpPr txBox="1"/>
          <p:nvPr/>
        </p:nvSpPr>
        <p:spPr>
          <a:xfrm>
            <a:off x="6858000" y="5671035"/>
            <a:ext cx="4757108" cy="461665"/>
          </a:xfrm>
          <a:prstGeom prst="rect">
            <a:avLst/>
          </a:prstGeom>
          <a:solidFill>
            <a:schemeClr val="bg1"/>
          </a:solidFill>
          <a:ln>
            <a:solidFill>
              <a:srgbClr val="FF0000"/>
            </a:solidFill>
          </a:ln>
        </p:spPr>
        <p:txBody>
          <a:bodyPr wrap="square" rtlCol="0">
            <a:spAutoFit/>
          </a:bodyPr>
          <a:lstStyle/>
          <a:p>
            <a:r>
              <a:rPr lang="en-US" sz="2400" dirty="0"/>
              <a:t>Zhai, Zhang, </a:t>
            </a:r>
            <a:r>
              <a:rPr lang="en-US" sz="2400" i="1" dirty="0"/>
              <a:t>et al</a:t>
            </a:r>
            <a:r>
              <a:rPr lang="en-US" sz="2400" dirty="0"/>
              <a:t>. 2015 PNAS</a:t>
            </a:r>
          </a:p>
        </p:txBody>
      </p:sp>
      <p:sp>
        <p:nvSpPr>
          <p:cNvPr id="5" name="Rectangle 4">
            <a:extLst>
              <a:ext uri="{FF2B5EF4-FFF2-40B4-BE49-F238E27FC236}">
                <a16:creationId xmlns:a16="http://schemas.microsoft.com/office/drawing/2014/main" id="{551D885D-A5C2-25A4-B43B-145B0F18736B}"/>
              </a:ext>
            </a:extLst>
          </p:cNvPr>
          <p:cNvSpPr/>
          <p:nvPr/>
        </p:nvSpPr>
        <p:spPr>
          <a:xfrm>
            <a:off x="48190" y="3121223"/>
            <a:ext cx="11566918" cy="242476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32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6827" y="76331"/>
            <a:ext cx="8607879" cy="6645597"/>
          </a:xfrm>
          <a:prstGeom prst="rect">
            <a:avLst/>
          </a:prstGeom>
        </p:spPr>
      </p:pic>
      <p:sp>
        <p:nvSpPr>
          <p:cNvPr id="5" name="TextBox 4"/>
          <p:cNvSpPr txBox="1"/>
          <p:nvPr/>
        </p:nvSpPr>
        <p:spPr>
          <a:xfrm>
            <a:off x="8814706" y="726970"/>
            <a:ext cx="3126663" cy="3416320"/>
          </a:xfrm>
          <a:prstGeom prst="rect">
            <a:avLst/>
          </a:prstGeom>
          <a:gradFill>
            <a:gsLst>
              <a:gs pos="100000">
                <a:srgbClr val="BFE5DF"/>
              </a:gs>
              <a:gs pos="96000">
                <a:srgbClr val="DDFFDD"/>
              </a:gs>
            </a:gsLst>
            <a:lin ang="5400000" scaled="1"/>
          </a:gradFill>
          <a:ln w="28575">
            <a:solidFill>
              <a:srgbClr val="0000FF"/>
            </a:solidFill>
          </a:ln>
        </p:spPr>
        <p:txBody>
          <a:bodyPr wrap="square" rtlCol="0">
            <a:spAutoFit/>
          </a:bodyPr>
          <a:lstStyle/>
          <a:p>
            <a:pPr algn="ctr"/>
            <a:r>
              <a:rPr lang="en-US" sz="2400" dirty="0"/>
              <a:t>AR, PMC, and meiocytes enough RNA to permit </a:t>
            </a:r>
            <a:r>
              <a:rPr lang="en-US" sz="2400" dirty="0">
                <a:solidFill>
                  <a:srgbClr val="FF0000"/>
                </a:solidFill>
              </a:rPr>
              <a:t>split sample innovation to determine if biases occur during CellSeq2 library construction from a single cell.</a:t>
            </a:r>
            <a:r>
              <a:rPr lang="en-US" sz="2400" dirty="0"/>
              <a:t>   </a:t>
            </a:r>
          </a:p>
        </p:txBody>
      </p:sp>
      <p:sp>
        <p:nvSpPr>
          <p:cNvPr id="2" name="TextBox 1">
            <a:extLst>
              <a:ext uri="{FF2B5EF4-FFF2-40B4-BE49-F238E27FC236}">
                <a16:creationId xmlns:a16="http://schemas.microsoft.com/office/drawing/2014/main" id="{20F12967-D93C-FA80-D62B-23B69BC22FDD}"/>
              </a:ext>
            </a:extLst>
          </p:cNvPr>
          <p:cNvSpPr txBox="1"/>
          <p:nvPr/>
        </p:nvSpPr>
        <p:spPr>
          <a:xfrm>
            <a:off x="5219701" y="3650972"/>
            <a:ext cx="685800" cy="646331"/>
          </a:xfrm>
          <a:prstGeom prst="rect">
            <a:avLst/>
          </a:prstGeom>
          <a:solidFill>
            <a:srgbClr val="CCFFCC"/>
          </a:solidFill>
          <a:ln w="38100">
            <a:solidFill>
              <a:srgbClr val="FF0000"/>
            </a:solidFill>
          </a:ln>
        </p:spPr>
        <p:txBody>
          <a:bodyPr wrap="square" rtlCol="0">
            <a:spAutoFit/>
          </a:bodyPr>
          <a:lstStyle/>
          <a:p>
            <a:r>
              <a:rPr lang="en-US" dirty="0"/>
              <a:t>144 cells</a:t>
            </a:r>
          </a:p>
        </p:txBody>
      </p:sp>
      <p:sp>
        <p:nvSpPr>
          <p:cNvPr id="3" name="TextBox 2">
            <a:extLst>
              <a:ext uri="{FF2B5EF4-FFF2-40B4-BE49-F238E27FC236}">
                <a16:creationId xmlns:a16="http://schemas.microsoft.com/office/drawing/2014/main" id="{28F05642-9BBF-F61A-5D93-36318CCA173E}"/>
              </a:ext>
            </a:extLst>
          </p:cNvPr>
          <p:cNvSpPr txBox="1"/>
          <p:nvPr/>
        </p:nvSpPr>
        <p:spPr>
          <a:xfrm>
            <a:off x="8814705" y="4143290"/>
            <a:ext cx="3126663" cy="769441"/>
          </a:xfrm>
          <a:prstGeom prst="rect">
            <a:avLst/>
          </a:prstGeom>
          <a:solidFill>
            <a:srgbClr val="FFFFE7"/>
          </a:solidFill>
          <a:ln w="38100">
            <a:solidFill>
              <a:srgbClr val="0000FF"/>
            </a:solidFill>
          </a:ln>
        </p:spPr>
        <p:txBody>
          <a:bodyPr wrap="square" rtlCol="0">
            <a:spAutoFit/>
          </a:bodyPr>
          <a:lstStyle/>
          <a:p>
            <a:r>
              <a:rPr lang="en-US" sz="2200" dirty="0"/>
              <a:t>Nelms &amp; Walbot 2019 </a:t>
            </a:r>
          </a:p>
          <a:p>
            <a:pPr algn="ctr"/>
            <a:r>
              <a:rPr lang="en-US" sz="2200" dirty="0"/>
              <a:t>Science</a:t>
            </a:r>
          </a:p>
        </p:txBody>
      </p:sp>
      <p:sp>
        <p:nvSpPr>
          <p:cNvPr id="6" name="Lightning Bolt 5">
            <a:extLst>
              <a:ext uri="{FF2B5EF4-FFF2-40B4-BE49-F238E27FC236}">
                <a16:creationId xmlns:a16="http://schemas.microsoft.com/office/drawing/2014/main" id="{922A1B17-7BED-0CD4-A993-B98C5A8229F4}"/>
              </a:ext>
            </a:extLst>
          </p:cNvPr>
          <p:cNvSpPr/>
          <p:nvPr/>
        </p:nvSpPr>
        <p:spPr>
          <a:xfrm rot="5400000">
            <a:off x="5120314" y="2925269"/>
            <a:ext cx="1036974" cy="437035"/>
          </a:xfrm>
          <a:prstGeom prst="lightningBol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2694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96943" y="0"/>
            <a:ext cx="3918857" cy="6858000"/>
          </a:xfrm>
          <a:solidFill>
            <a:srgbClr val="CCFFCC"/>
          </a:solidFill>
          <a:ln w="28575">
            <a:solidFill>
              <a:srgbClr val="0000FF"/>
            </a:solidFill>
          </a:ln>
        </p:spPr>
        <p:txBody>
          <a:bodyPr>
            <a:noAutofit/>
          </a:bodyPr>
          <a:lstStyle/>
          <a:p>
            <a:pPr algn="l">
              <a:lnSpc>
                <a:spcPct val="100000"/>
              </a:lnSpc>
            </a:pPr>
            <a:r>
              <a:rPr lang="en-US" sz="2800" b="1" dirty="0">
                <a:solidFill>
                  <a:srgbClr val="FF0000"/>
                </a:solidFill>
              </a:rPr>
              <a:t>Pseudotime velocity, </a:t>
            </a:r>
            <a:r>
              <a:rPr lang="en-US" sz="2800" dirty="0">
                <a:solidFill>
                  <a:srgbClr val="FF0000"/>
                </a:solidFill>
              </a:rPr>
              <a:t>our</a:t>
            </a:r>
            <a:r>
              <a:rPr lang="en-US" sz="2800" b="1" dirty="0">
                <a:solidFill>
                  <a:srgbClr val="FF0000"/>
                </a:solidFill>
              </a:rPr>
              <a:t> </a:t>
            </a:r>
            <a:r>
              <a:rPr lang="en-US" sz="2800" dirty="0">
                <a:solidFill>
                  <a:srgbClr val="FF0000"/>
                </a:solidFill>
              </a:rPr>
              <a:t>new analytical tool, graphs rate of change with confidence intervals (CI).</a:t>
            </a:r>
          </a:p>
          <a:p>
            <a:pPr algn="l">
              <a:lnSpc>
                <a:spcPct val="100000"/>
              </a:lnSpc>
            </a:pPr>
            <a:endParaRPr lang="en-US" sz="2800" dirty="0">
              <a:solidFill>
                <a:srgbClr val="FF0000"/>
              </a:solidFill>
            </a:endParaRPr>
          </a:p>
          <a:p>
            <a:pPr algn="l">
              <a:lnSpc>
                <a:spcPct val="100000"/>
              </a:lnSpc>
            </a:pPr>
            <a:r>
              <a:rPr lang="en-US" sz="2800" u="sng" dirty="0"/>
              <a:t>Rapid transcriptome changes</a:t>
            </a:r>
          </a:p>
          <a:p>
            <a:pPr marL="342900" indent="-342900" algn="l">
              <a:lnSpc>
                <a:spcPct val="100000"/>
              </a:lnSpc>
              <a:buFont typeface="Wingdings" panose="05000000000000000000" pitchFamily="2" charset="2"/>
              <a:buChar char="v"/>
            </a:pPr>
            <a:r>
              <a:rPr lang="en-US" sz="2800" dirty="0"/>
              <a:t>AR to PMC transition</a:t>
            </a:r>
          </a:p>
          <a:p>
            <a:pPr marL="342900" indent="-342900" algn="l">
              <a:lnSpc>
                <a:spcPct val="100000"/>
              </a:lnSpc>
              <a:buFont typeface="Wingdings" panose="05000000000000000000" pitchFamily="2" charset="2"/>
              <a:buChar char="v"/>
            </a:pPr>
            <a:r>
              <a:rPr lang="en-US" sz="2800" dirty="0"/>
              <a:t>Leptotene Pr1</a:t>
            </a:r>
          </a:p>
          <a:p>
            <a:pPr marL="342900" indent="-342900" algn="l">
              <a:lnSpc>
                <a:spcPct val="100000"/>
              </a:lnSpc>
              <a:buFont typeface="Wingdings" panose="05000000000000000000" pitchFamily="2" charset="2"/>
              <a:buChar char="v"/>
            </a:pPr>
            <a:r>
              <a:rPr lang="en-US" sz="2800" dirty="0"/>
              <a:t>Leptotene/Zygotene Pr2</a:t>
            </a:r>
          </a:p>
        </p:txBody>
      </p:sp>
      <p:pic>
        <p:nvPicPr>
          <p:cNvPr id="2" name="Picture 1"/>
          <p:cNvPicPr>
            <a:picLocks noChangeAspect="1"/>
          </p:cNvPicPr>
          <p:nvPr/>
        </p:nvPicPr>
        <p:blipFill>
          <a:blip r:embed="rId2"/>
          <a:stretch>
            <a:fillRect/>
          </a:stretch>
        </p:blipFill>
        <p:spPr>
          <a:xfrm>
            <a:off x="76200" y="0"/>
            <a:ext cx="8120743" cy="6874266"/>
          </a:xfrm>
          <a:prstGeom prst="rect">
            <a:avLst/>
          </a:prstGeom>
        </p:spPr>
      </p:pic>
    </p:spTree>
    <p:extLst>
      <p:ext uri="{BB962C8B-B14F-4D97-AF65-F5344CB8AC3E}">
        <p14:creationId xmlns:p14="http://schemas.microsoft.com/office/powerpoint/2010/main" val="48330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2E50-EFA1-C1A8-9D2C-D2E2A70AE1F6}"/>
              </a:ext>
            </a:extLst>
          </p:cNvPr>
          <p:cNvSpPr>
            <a:spLocks noGrp="1"/>
          </p:cNvSpPr>
          <p:nvPr>
            <p:ph type="title"/>
          </p:nvPr>
        </p:nvSpPr>
        <p:spPr>
          <a:xfrm>
            <a:off x="180975" y="365125"/>
            <a:ext cx="11172825" cy="1325563"/>
          </a:xfrm>
        </p:spPr>
        <p:txBody>
          <a:bodyPr>
            <a:normAutofit/>
          </a:bodyPr>
          <a:lstStyle/>
          <a:p>
            <a:r>
              <a:rPr lang="en-US" sz="3600" dirty="0">
                <a:solidFill>
                  <a:srgbClr val="FF0000"/>
                </a:solidFill>
              </a:rPr>
              <a:t>When does gametophytic transcription start?</a:t>
            </a:r>
            <a:br>
              <a:rPr lang="en-US" sz="3200" dirty="0">
                <a:solidFill>
                  <a:srgbClr val="FF0000"/>
                </a:solidFill>
              </a:rPr>
            </a:br>
            <a:r>
              <a:rPr lang="en-US" sz="3200" dirty="0"/>
              <a:t>Cross inbred A188 x B73 to get F1 hybrids for scRNA-seq.</a:t>
            </a:r>
            <a:endParaRPr lang="en-US" sz="2800" dirty="0"/>
          </a:p>
        </p:txBody>
      </p:sp>
      <p:sp>
        <p:nvSpPr>
          <p:cNvPr id="3" name="Content Placeholder 2">
            <a:extLst>
              <a:ext uri="{FF2B5EF4-FFF2-40B4-BE49-F238E27FC236}">
                <a16:creationId xmlns:a16="http://schemas.microsoft.com/office/drawing/2014/main" id="{F450A8E5-1B2D-93A0-3BFD-0AAA965F8D17}"/>
              </a:ext>
            </a:extLst>
          </p:cNvPr>
          <p:cNvSpPr>
            <a:spLocks noGrp="1"/>
          </p:cNvSpPr>
          <p:nvPr>
            <p:ph idx="1"/>
          </p:nvPr>
        </p:nvSpPr>
        <p:spPr>
          <a:xfrm>
            <a:off x="431321" y="1961016"/>
            <a:ext cx="3347383" cy="4467225"/>
          </a:xfrm>
          <a:solidFill>
            <a:srgbClr val="CCFFCC"/>
          </a:solidFill>
          <a:ln w="28575">
            <a:solidFill>
              <a:srgbClr val="0000FF"/>
            </a:solidFill>
          </a:ln>
        </p:spPr>
        <p:txBody>
          <a:bodyPr>
            <a:normAutofit fontScale="85000" lnSpcReduction="20000"/>
          </a:bodyPr>
          <a:lstStyle/>
          <a:p>
            <a:pPr marL="0" indent="0">
              <a:buNone/>
            </a:pPr>
            <a:endParaRPr lang="en-US" sz="2400" dirty="0"/>
          </a:p>
          <a:p>
            <a:pPr marL="0" indent="0">
              <a:buNone/>
            </a:pPr>
            <a:r>
              <a:rPr lang="en-US" sz="4200" dirty="0"/>
              <a:t>Pre-meiotic:  equal parental</a:t>
            </a:r>
          </a:p>
          <a:p>
            <a:pPr marL="0" indent="0">
              <a:buNone/>
            </a:pPr>
            <a:endParaRPr lang="en-US" sz="2100" dirty="0"/>
          </a:p>
          <a:p>
            <a:pPr marL="0" indent="0">
              <a:buNone/>
            </a:pPr>
            <a:r>
              <a:rPr lang="en-US" sz="4200" dirty="0">
                <a:solidFill>
                  <a:srgbClr val="FF0000"/>
                </a:solidFill>
              </a:rPr>
              <a:t>One pollen: monoallelic expression of linked genes</a:t>
            </a:r>
          </a:p>
          <a:p>
            <a:pPr marL="0" indent="0">
              <a:buNone/>
            </a:pPr>
            <a:endParaRPr lang="en-US" sz="2100" dirty="0">
              <a:solidFill>
                <a:srgbClr val="FF0000"/>
              </a:solidFill>
            </a:endParaRPr>
          </a:p>
          <a:p>
            <a:pPr marL="0" indent="0">
              <a:buNone/>
            </a:pPr>
            <a:r>
              <a:rPr lang="en-US" sz="4200" dirty="0"/>
              <a:t>Pooled pollen:  equal  </a:t>
            </a:r>
          </a:p>
        </p:txBody>
      </p:sp>
      <p:pic>
        <p:nvPicPr>
          <p:cNvPr id="5" name="Picture 4">
            <a:extLst>
              <a:ext uri="{FF2B5EF4-FFF2-40B4-BE49-F238E27FC236}">
                <a16:creationId xmlns:a16="http://schemas.microsoft.com/office/drawing/2014/main" id="{09C5A8D2-E74E-6D16-3CDD-45948FB0C30B}"/>
              </a:ext>
            </a:extLst>
          </p:cNvPr>
          <p:cNvPicPr>
            <a:picLocks noChangeAspect="1"/>
          </p:cNvPicPr>
          <p:nvPr/>
        </p:nvPicPr>
        <p:blipFill>
          <a:blip r:embed="rId2"/>
          <a:stretch>
            <a:fillRect/>
          </a:stretch>
        </p:blipFill>
        <p:spPr>
          <a:xfrm>
            <a:off x="3778704" y="1961017"/>
            <a:ext cx="7410450" cy="4467225"/>
          </a:xfrm>
          <a:prstGeom prst="rect">
            <a:avLst/>
          </a:prstGeom>
          <a:ln w="28575">
            <a:solidFill>
              <a:schemeClr val="tx1"/>
            </a:solidFill>
          </a:ln>
        </p:spPr>
      </p:pic>
    </p:spTree>
    <p:extLst>
      <p:ext uri="{BB962C8B-B14F-4D97-AF65-F5344CB8AC3E}">
        <p14:creationId xmlns:p14="http://schemas.microsoft.com/office/powerpoint/2010/main" val="1712618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340C07-13C1-55FF-93C6-590CE137766E}"/>
              </a:ext>
            </a:extLst>
          </p:cNvPr>
          <p:cNvSpPr>
            <a:spLocks noGrp="1"/>
          </p:cNvSpPr>
          <p:nvPr>
            <p:ph idx="1"/>
          </p:nvPr>
        </p:nvSpPr>
        <p:spPr>
          <a:xfrm>
            <a:off x="197439" y="3301365"/>
            <a:ext cx="2831647" cy="3242310"/>
          </a:xfrm>
          <a:solidFill>
            <a:srgbClr val="CCFFCC"/>
          </a:solidFill>
          <a:ln w="28575">
            <a:solidFill>
              <a:srgbClr val="0000FF"/>
            </a:solidFill>
          </a:ln>
        </p:spPr>
        <p:txBody>
          <a:bodyPr>
            <a:normAutofit/>
          </a:bodyPr>
          <a:lstStyle/>
          <a:p>
            <a:pPr marL="0" indent="0">
              <a:lnSpc>
                <a:spcPct val="100000"/>
              </a:lnSpc>
              <a:buNone/>
            </a:pPr>
            <a:r>
              <a:rPr lang="en-US" sz="3200" dirty="0"/>
              <a:t>Mono-allelic at Pollen Mitosis  1, for the final 9 days of pollen biogenesis. </a:t>
            </a:r>
          </a:p>
        </p:txBody>
      </p:sp>
      <p:pic>
        <p:nvPicPr>
          <p:cNvPr id="5" name="Picture 4">
            <a:extLst>
              <a:ext uri="{FF2B5EF4-FFF2-40B4-BE49-F238E27FC236}">
                <a16:creationId xmlns:a16="http://schemas.microsoft.com/office/drawing/2014/main" id="{86DB6C27-F085-5E51-3DCD-4DB5FAD59558}"/>
              </a:ext>
            </a:extLst>
          </p:cNvPr>
          <p:cNvPicPr>
            <a:picLocks noChangeAspect="1"/>
          </p:cNvPicPr>
          <p:nvPr/>
        </p:nvPicPr>
        <p:blipFill>
          <a:blip r:embed="rId2"/>
          <a:stretch>
            <a:fillRect/>
          </a:stretch>
        </p:blipFill>
        <p:spPr>
          <a:xfrm>
            <a:off x="3106509" y="314325"/>
            <a:ext cx="8743950" cy="6229350"/>
          </a:xfrm>
          <a:prstGeom prst="rect">
            <a:avLst/>
          </a:prstGeom>
        </p:spPr>
      </p:pic>
      <p:sp>
        <p:nvSpPr>
          <p:cNvPr id="2" name="Content Placeholder 2">
            <a:extLst>
              <a:ext uri="{FF2B5EF4-FFF2-40B4-BE49-F238E27FC236}">
                <a16:creationId xmlns:a16="http://schemas.microsoft.com/office/drawing/2014/main" id="{F47AE9C4-3BB4-BF29-FF10-3C63C07B0412}"/>
              </a:ext>
            </a:extLst>
          </p:cNvPr>
          <p:cNvSpPr txBox="1">
            <a:spLocks/>
          </p:cNvSpPr>
          <p:nvPr/>
        </p:nvSpPr>
        <p:spPr>
          <a:xfrm>
            <a:off x="120017" y="83820"/>
            <a:ext cx="2831646" cy="2617470"/>
          </a:xfrm>
          <a:prstGeom prst="rect">
            <a:avLst/>
          </a:prstGeom>
          <a:solidFill>
            <a:srgbClr val="CCFFCC"/>
          </a:solidFill>
          <a:ln w="28575">
            <a:solidFill>
              <a:srgbClr val="0000FF"/>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dirty="0">
                <a:solidFill>
                  <a:srgbClr val="0000FF"/>
                </a:solidFill>
              </a:rPr>
              <a:t>Assumption:</a:t>
            </a:r>
          </a:p>
          <a:p>
            <a:pPr marL="0" indent="0">
              <a:lnSpc>
                <a:spcPct val="100000"/>
              </a:lnSpc>
              <a:buFont typeface="Arial" panose="020B0604020202020204" pitchFamily="34" charset="0"/>
              <a:buNone/>
            </a:pPr>
            <a:r>
              <a:rPr lang="en-US" sz="3200" dirty="0">
                <a:solidFill>
                  <a:srgbClr val="FF0000"/>
                </a:solidFill>
              </a:rPr>
              <a:t>Gametophytes express genes right after meiosis. </a:t>
            </a:r>
          </a:p>
        </p:txBody>
      </p:sp>
    </p:spTree>
    <p:extLst>
      <p:ext uri="{BB962C8B-B14F-4D97-AF65-F5344CB8AC3E}">
        <p14:creationId xmlns:p14="http://schemas.microsoft.com/office/powerpoint/2010/main" val="1105700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17A192-FEC6-44AC-772E-41C527A0977F}"/>
              </a:ext>
            </a:extLst>
          </p:cNvPr>
          <p:cNvPicPr>
            <a:picLocks noChangeAspect="1"/>
          </p:cNvPicPr>
          <p:nvPr/>
        </p:nvPicPr>
        <p:blipFill>
          <a:blip r:embed="rId2"/>
          <a:stretch>
            <a:fillRect/>
          </a:stretch>
        </p:blipFill>
        <p:spPr>
          <a:xfrm>
            <a:off x="413658" y="141514"/>
            <a:ext cx="10575474" cy="2917372"/>
          </a:xfrm>
          <a:prstGeom prst="rect">
            <a:avLst/>
          </a:prstGeom>
        </p:spPr>
      </p:pic>
      <p:sp>
        <p:nvSpPr>
          <p:cNvPr id="8" name="Content Placeholder 7">
            <a:extLst>
              <a:ext uri="{FF2B5EF4-FFF2-40B4-BE49-F238E27FC236}">
                <a16:creationId xmlns:a16="http://schemas.microsoft.com/office/drawing/2014/main" id="{7BD59796-8C5B-746F-A21F-B3354540C51D}"/>
              </a:ext>
            </a:extLst>
          </p:cNvPr>
          <p:cNvSpPr>
            <a:spLocks noGrp="1"/>
          </p:cNvSpPr>
          <p:nvPr>
            <p:ph idx="1"/>
          </p:nvPr>
        </p:nvSpPr>
        <p:spPr>
          <a:xfrm>
            <a:off x="257175" y="3552826"/>
            <a:ext cx="11268075" cy="1609724"/>
          </a:xfrm>
          <a:solidFill>
            <a:srgbClr val="CCFFCC"/>
          </a:solidFill>
          <a:ln w="28575">
            <a:solidFill>
              <a:srgbClr val="0000FF"/>
            </a:solidFill>
          </a:ln>
        </p:spPr>
        <p:txBody>
          <a:bodyPr>
            <a:noAutofit/>
          </a:bodyPr>
          <a:lstStyle/>
          <a:p>
            <a:pPr marL="0" indent="0">
              <a:buFont typeface="Arial" panose="020B0604020202020204" pitchFamily="34" charset="0"/>
              <a:buNone/>
            </a:pPr>
            <a:r>
              <a:rPr lang="en-US" sz="3200" dirty="0">
                <a:solidFill>
                  <a:srgbClr val="FF0000"/>
                </a:solidFill>
              </a:rPr>
              <a:t>Genes expressed mono-allelically exhibit purifying selection:   </a:t>
            </a:r>
            <a:r>
              <a:rPr lang="en-US" sz="3200" i="1" dirty="0">
                <a:solidFill>
                  <a:srgbClr val="FF0000"/>
                </a:solidFill>
              </a:rPr>
              <a:t>dn / ds </a:t>
            </a:r>
            <a:r>
              <a:rPr lang="en-US" sz="3200" dirty="0"/>
              <a:t>non-synonymous/synonymous substitutions;  </a:t>
            </a:r>
          </a:p>
          <a:p>
            <a:pPr marL="0" indent="0">
              <a:buFont typeface="Arial" panose="020B0604020202020204" pitchFamily="34" charset="0"/>
              <a:buNone/>
            </a:pPr>
            <a:r>
              <a:rPr lang="en-US" sz="3200" dirty="0"/>
              <a:t>lower ratio indicates selection to retain an amino acid.</a:t>
            </a:r>
          </a:p>
          <a:p>
            <a:pPr marL="0" indent="0">
              <a:buNone/>
            </a:pPr>
            <a:r>
              <a:rPr lang="en-US" sz="3200" dirty="0">
                <a:solidFill>
                  <a:srgbClr val="FF0000"/>
                </a:solidFill>
              </a:rPr>
              <a:t>  </a:t>
            </a:r>
          </a:p>
        </p:txBody>
      </p:sp>
      <p:sp>
        <p:nvSpPr>
          <p:cNvPr id="9" name="Content Placeholder 7">
            <a:extLst>
              <a:ext uri="{FF2B5EF4-FFF2-40B4-BE49-F238E27FC236}">
                <a16:creationId xmlns:a16="http://schemas.microsoft.com/office/drawing/2014/main" id="{200D37FF-3176-5769-02E0-34B7221BD9C7}"/>
              </a:ext>
            </a:extLst>
          </p:cNvPr>
          <p:cNvSpPr txBox="1">
            <a:spLocks/>
          </p:cNvSpPr>
          <p:nvPr/>
        </p:nvSpPr>
        <p:spPr>
          <a:xfrm>
            <a:off x="6096000" y="141514"/>
            <a:ext cx="5298618" cy="2917372"/>
          </a:xfrm>
          <a:prstGeom prst="rect">
            <a:avLst/>
          </a:prstGeom>
          <a:solidFill>
            <a:srgbClr val="CCFFCC"/>
          </a:solidFill>
          <a:ln w="28575">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FF0000"/>
                </a:solidFill>
              </a:rPr>
              <a:t>Alternation of generations </a:t>
            </a:r>
            <a:r>
              <a:rPr lang="en-US" sz="3200" dirty="0"/>
              <a:t>reduces “genetic load” because most haploid-expressed genes are also expressed in the diploid sporophyte.  </a:t>
            </a:r>
          </a:p>
        </p:txBody>
      </p:sp>
      <p:sp>
        <p:nvSpPr>
          <p:cNvPr id="3" name="TextBox 2">
            <a:extLst>
              <a:ext uri="{FF2B5EF4-FFF2-40B4-BE49-F238E27FC236}">
                <a16:creationId xmlns:a16="http://schemas.microsoft.com/office/drawing/2014/main" id="{F1502031-336D-45C3-587B-596C30A29B00}"/>
              </a:ext>
            </a:extLst>
          </p:cNvPr>
          <p:cNvSpPr txBox="1"/>
          <p:nvPr/>
        </p:nvSpPr>
        <p:spPr>
          <a:xfrm>
            <a:off x="6362700" y="5287157"/>
            <a:ext cx="5162550" cy="523220"/>
          </a:xfrm>
          <a:prstGeom prst="rect">
            <a:avLst/>
          </a:prstGeom>
          <a:solidFill>
            <a:schemeClr val="bg1"/>
          </a:solidFill>
          <a:ln>
            <a:solidFill>
              <a:srgbClr val="FF0000"/>
            </a:solidFill>
          </a:ln>
        </p:spPr>
        <p:txBody>
          <a:bodyPr wrap="square" rtlCol="0">
            <a:spAutoFit/>
          </a:bodyPr>
          <a:lstStyle/>
          <a:p>
            <a:r>
              <a:rPr lang="en-US" sz="2800" dirty="0"/>
              <a:t>Nelms &amp; Walbot 2022 Science</a:t>
            </a:r>
          </a:p>
        </p:txBody>
      </p:sp>
    </p:spTree>
    <p:extLst>
      <p:ext uri="{BB962C8B-B14F-4D97-AF65-F5344CB8AC3E}">
        <p14:creationId xmlns:p14="http://schemas.microsoft.com/office/powerpoint/2010/main" val="1767299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24" y="53782"/>
            <a:ext cx="8791073" cy="6566719"/>
          </a:xfrm>
          <a:prstGeom prst="rect">
            <a:avLst/>
          </a:prstGeom>
        </p:spPr>
      </p:pic>
      <p:sp>
        <p:nvSpPr>
          <p:cNvPr id="2" name="TextBox 1">
            <a:extLst>
              <a:ext uri="{FF2B5EF4-FFF2-40B4-BE49-F238E27FC236}">
                <a16:creationId xmlns:a16="http://schemas.microsoft.com/office/drawing/2014/main" id="{8B071F35-9630-4AA0-A09B-D67A458FEDFF}"/>
              </a:ext>
            </a:extLst>
          </p:cNvPr>
          <p:cNvSpPr txBox="1"/>
          <p:nvPr/>
        </p:nvSpPr>
        <p:spPr>
          <a:xfrm>
            <a:off x="9167369" y="147118"/>
            <a:ext cx="2862707" cy="6001643"/>
          </a:xfrm>
          <a:prstGeom prst="rect">
            <a:avLst/>
          </a:prstGeom>
          <a:solidFill>
            <a:srgbClr val="FFFFE7"/>
          </a:solidFill>
          <a:ln w="28575">
            <a:solidFill>
              <a:srgbClr val="0066FF"/>
            </a:solidFill>
          </a:ln>
        </p:spPr>
        <p:txBody>
          <a:bodyPr wrap="square" rtlCol="0">
            <a:spAutoFit/>
          </a:bodyPr>
          <a:lstStyle/>
          <a:p>
            <a:r>
              <a:rPr lang="en-US" sz="3200" b="1" dirty="0">
                <a:solidFill>
                  <a:srgbClr val="FF0000"/>
                </a:solidFill>
              </a:rPr>
              <a:t>FX-CELL  5 to 10 minutes </a:t>
            </a:r>
            <a:r>
              <a:rPr lang="en-US" sz="3200" dirty="0"/>
              <a:t>from tassel harvest -&gt; anther dissection -&gt; fixation 3 ethanol:1 acetic acid, then digest and process cells.</a:t>
            </a:r>
          </a:p>
        </p:txBody>
      </p:sp>
      <p:sp>
        <p:nvSpPr>
          <p:cNvPr id="6" name="Rectangle 5">
            <a:extLst>
              <a:ext uri="{FF2B5EF4-FFF2-40B4-BE49-F238E27FC236}">
                <a16:creationId xmlns:a16="http://schemas.microsoft.com/office/drawing/2014/main" id="{06E6E4D5-C9FC-8B22-5486-11A40ED46828}"/>
              </a:ext>
            </a:extLst>
          </p:cNvPr>
          <p:cNvSpPr/>
          <p:nvPr/>
        </p:nvSpPr>
        <p:spPr>
          <a:xfrm>
            <a:off x="161924" y="1095375"/>
            <a:ext cx="5448301" cy="552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DFD497B-9191-A183-5F2D-9B321EDFB335}"/>
              </a:ext>
            </a:extLst>
          </p:cNvPr>
          <p:cNvSpPr txBox="1"/>
          <p:nvPr/>
        </p:nvSpPr>
        <p:spPr>
          <a:xfrm>
            <a:off x="161924" y="5557321"/>
            <a:ext cx="6444037" cy="830997"/>
          </a:xfrm>
          <a:prstGeom prst="rect">
            <a:avLst/>
          </a:prstGeom>
          <a:solidFill>
            <a:srgbClr val="FFFFE7"/>
          </a:solidFill>
          <a:ln>
            <a:solidFill>
              <a:srgbClr val="0066FF"/>
            </a:solidFill>
          </a:ln>
        </p:spPr>
        <p:txBody>
          <a:bodyPr wrap="square" rtlCol="0">
            <a:spAutoFit/>
          </a:bodyPr>
          <a:lstStyle/>
          <a:p>
            <a:r>
              <a:rPr lang="en-US" sz="2400" dirty="0">
                <a:solidFill>
                  <a:srgbClr val="0000FF"/>
                </a:solidFill>
              </a:rPr>
              <a:t>Marchant, Nelms, Walbot. 2022.  BioRxiv. FX-CELL method</a:t>
            </a:r>
          </a:p>
        </p:txBody>
      </p:sp>
      <p:sp>
        <p:nvSpPr>
          <p:cNvPr id="7" name="TextBox 6">
            <a:extLst>
              <a:ext uri="{FF2B5EF4-FFF2-40B4-BE49-F238E27FC236}">
                <a16:creationId xmlns:a16="http://schemas.microsoft.com/office/drawing/2014/main" id="{E8276B59-AF7B-44AB-9E63-4238FC61756E}"/>
              </a:ext>
            </a:extLst>
          </p:cNvPr>
          <p:cNvSpPr txBox="1"/>
          <p:nvPr/>
        </p:nvSpPr>
        <p:spPr>
          <a:xfrm>
            <a:off x="1467294" y="1300679"/>
            <a:ext cx="3314256" cy="3108543"/>
          </a:xfrm>
          <a:prstGeom prst="rect">
            <a:avLst/>
          </a:prstGeom>
          <a:solidFill>
            <a:srgbClr val="FFFFE7"/>
          </a:solidFill>
          <a:ln w="28575">
            <a:solidFill>
              <a:srgbClr val="0066FF"/>
            </a:solidFill>
          </a:ln>
        </p:spPr>
        <p:txBody>
          <a:bodyPr wrap="square" rtlCol="0">
            <a:spAutoFit/>
          </a:bodyPr>
          <a:lstStyle/>
          <a:p>
            <a:r>
              <a:rPr lang="en-US" sz="2800" dirty="0"/>
              <a:t>Germinal cells released by protoplasting and hand-picked. </a:t>
            </a:r>
          </a:p>
          <a:p>
            <a:endParaRPr lang="en-US" sz="2800" dirty="0">
              <a:solidFill>
                <a:srgbClr val="0000FF"/>
              </a:solidFill>
            </a:endParaRPr>
          </a:p>
          <a:p>
            <a:r>
              <a:rPr lang="en-US" sz="2800" b="1" dirty="0">
                <a:solidFill>
                  <a:srgbClr val="FF0000"/>
                </a:solidFill>
              </a:rPr>
              <a:t>~90 - 100 minutes to isolate a cell.</a:t>
            </a:r>
          </a:p>
        </p:txBody>
      </p:sp>
    </p:spTree>
    <p:extLst>
      <p:ext uri="{BB962C8B-B14F-4D97-AF65-F5344CB8AC3E}">
        <p14:creationId xmlns:p14="http://schemas.microsoft.com/office/powerpoint/2010/main" val="1080320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ube 66">
            <a:extLst>
              <a:ext uri="{FF2B5EF4-FFF2-40B4-BE49-F238E27FC236}">
                <a16:creationId xmlns:a16="http://schemas.microsoft.com/office/drawing/2014/main" id="{51F2A3CD-EDC0-5C49-96D8-A9DC8777EE73}"/>
              </a:ext>
            </a:extLst>
          </p:cNvPr>
          <p:cNvSpPr>
            <a:spLocks/>
          </p:cNvSpPr>
          <p:nvPr/>
        </p:nvSpPr>
        <p:spPr>
          <a:xfrm>
            <a:off x="6828724" y="3760850"/>
            <a:ext cx="567290" cy="486249"/>
          </a:xfrm>
          <a:prstGeom prst="cube">
            <a:avLst>
              <a:gd name="adj" fmla="val 23710"/>
            </a:avLst>
          </a:prstGeom>
          <a:solidFill>
            <a:srgbClr val="0096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hart 6">
            <a:extLst>
              <a:ext uri="{FF2B5EF4-FFF2-40B4-BE49-F238E27FC236}">
                <a16:creationId xmlns:a16="http://schemas.microsoft.com/office/drawing/2014/main" id="{AC34F546-C39E-1F46-9626-BB3C0C7EAEA7}"/>
              </a:ext>
            </a:extLst>
          </p:cNvPr>
          <p:cNvGraphicFramePr/>
          <p:nvPr>
            <p:extLst>
              <p:ext uri="{D42A27DB-BD31-4B8C-83A1-F6EECF244321}">
                <p14:modId xmlns:p14="http://schemas.microsoft.com/office/powerpoint/2010/main" val="3334471066"/>
              </p:ext>
            </p:extLst>
          </p:nvPr>
        </p:nvGraphicFramePr>
        <p:xfrm>
          <a:off x="4844131" y="110377"/>
          <a:ext cx="4067633" cy="2809236"/>
        </p:xfrm>
        <a:graphic>
          <a:graphicData uri="http://schemas.openxmlformats.org/drawingml/2006/chart">
            <c:chart xmlns:c="http://schemas.openxmlformats.org/drawingml/2006/chart" xmlns:r="http://schemas.openxmlformats.org/officeDocument/2006/relationships" r:id="rId2"/>
          </a:graphicData>
        </a:graphic>
      </p:graphicFrame>
      <p:pic>
        <p:nvPicPr>
          <p:cNvPr id="19" name="Picture 18" descr="Diagram, circle&#10;&#10;Description automatically generated">
            <a:extLst>
              <a:ext uri="{FF2B5EF4-FFF2-40B4-BE49-F238E27FC236}">
                <a16:creationId xmlns:a16="http://schemas.microsoft.com/office/drawing/2014/main" id="{9AB6F86E-4612-BF42-A318-A460FE6C90B9}"/>
              </a:ext>
            </a:extLst>
          </p:cNvPr>
          <p:cNvPicPr>
            <a:picLocks noChangeAspect="1"/>
          </p:cNvPicPr>
          <p:nvPr/>
        </p:nvPicPr>
        <p:blipFill>
          <a:blip r:embed="rId3"/>
          <a:stretch>
            <a:fillRect/>
          </a:stretch>
        </p:blipFill>
        <p:spPr>
          <a:xfrm>
            <a:off x="264507" y="134402"/>
            <a:ext cx="4821534" cy="2339972"/>
          </a:xfrm>
          <a:prstGeom prst="rect">
            <a:avLst/>
          </a:prstGeom>
        </p:spPr>
      </p:pic>
      <p:cxnSp>
        <p:nvCxnSpPr>
          <p:cNvPr id="59" name="Straight Arrow Connector 58">
            <a:extLst>
              <a:ext uri="{FF2B5EF4-FFF2-40B4-BE49-F238E27FC236}">
                <a16:creationId xmlns:a16="http://schemas.microsoft.com/office/drawing/2014/main" id="{4BFFE264-0D69-0740-9C5F-CB069B4A4668}"/>
              </a:ext>
            </a:extLst>
          </p:cNvPr>
          <p:cNvCxnSpPr>
            <a:cxnSpLocks/>
          </p:cNvCxnSpPr>
          <p:nvPr/>
        </p:nvCxnSpPr>
        <p:spPr>
          <a:xfrm flipH="1">
            <a:off x="4738997" y="2707172"/>
            <a:ext cx="278974" cy="373023"/>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Cube 67">
            <a:extLst>
              <a:ext uri="{FF2B5EF4-FFF2-40B4-BE49-F238E27FC236}">
                <a16:creationId xmlns:a16="http://schemas.microsoft.com/office/drawing/2014/main" id="{9D2C1833-7DF9-F641-AC8E-487790D1CEB3}"/>
              </a:ext>
            </a:extLst>
          </p:cNvPr>
          <p:cNvSpPr>
            <a:spLocks/>
          </p:cNvSpPr>
          <p:nvPr/>
        </p:nvSpPr>
        <p:spPr>
          <a:xfrm>
            <a:off x="8676127" y="3301099"/>
            <a:ext cx="1823433" cy="1823433"/>
          </a:xfrm>
          <a:prstGeom prst="cube">
            <a:avLst>
              <a:gd name="adj" fmla="val 23710"/>
            </a:avLst>
          </a:prstGeom>
          <a:solidFill>
            <a:srgbClr val="D78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ube 63">
            <a:extLst>
              <a:ext uri="{FF2B5EF4-FFF2-40B4-BE49-F238E27FC236}">
                <a16:creationId xmlns:a16="http://schemas.microsoft.com/office/drawing/2014/main" id="{8546DBE0-968D-C344-A398-62440377D528}"/>
              </a:ext>
            </a:extLst>
          </p:cNvPr>
          <p:cNvSpPr>
            <a:spLocks/>
          </p:cNvSpPr>
          <p:nvPr/>
        </p:nvSpPr>
        <p:spPr>
          <a:xfrm>
            <a:off x="1224092" y="2878410"/>
            <a:ext cx="405208" cy="1701871"/>
          </a:xfrm>
          <a:prstGeom prst="cube">
            <a:avLst>
              <a:gd name="adj" fmla="val 24268"/>
            </a:avLst>
          </a:prstGeom>
          <a:solidFill>
            <a:srgbClr val="FE94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Cube 64">
            <a:extLst>
              <a:ext uri="{FF2B5EF4-FFF2-40B4-BE49-F238E27FC236}">
                <a16:creationId xmlns:a16="http://schemas.microsoft.com/office/drawing/2014/main" id="{943E5915-0233-8143-8711-BD03DE76CA55}"/>
              </a:ext>
            </a:extLst>
          </p:cNvPr>
          <p:cNvSpPr>
            <a:spLocks/>
          </p:cNvSpPr>
          <p:nvPr/>
        </p:nvSpPr>
        <p:spPr>
          <a:xfrm>
            <a:off x="2602035" y="3881691"/>
            <a:ext cx="1418225" cy="364687"/>
          </a:xfrm>
          <a:prstGeom prst="cube">
            <a:avLst>
              <a:gd name="adj" fmla="val 24268"/>
            </a:avLst>
          </a:prstGeom>
          <a:solidFill>
            <a:srgbClr val="1EBA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Cube 65">
            <a:extLst>
              <a:ext uri="{FF2B5EF4-FFF2-40B4-BE49-F238E27FC236}">
                <a16:creationId xmlns:a16="http://schemas.microsoft.com/office/drawing/2014/main" id="{8BA0EEF3-062C-744A-9457-CFE850BA6F3F}"/>
              </a:ext>
            </a:extLst>
          </p:cNvPr>
          <p:cNvSpPr>
            <a:spLocks/>
          </p:cNvSpPr>
          <p:nvPr/>
        </p:nvSpPr>
        <p:spPr>
          <a:xfrm>
            <a:off x="5213124" y="3870771"/>
            <a:ext cx="607811" cy="324166"/>
          </a:xfrm>
          <a:prstGeom prst="cube">
            <a:avLst>
              <a:gd name="adj" fmla="val 12740"/>
            </a:avLst>
          </a:prstGeom>
          <a:solidFill>
            <a:srgbClr val="ED22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C08C139-414F-47C9-959C-48B073393159}"/>
              </a:ext>
            </a:extLst>
          </p:cNvPr>
          <p:cNvSpPr txBox="1"/>
          <p:nvPr/>
        </p:nvSpPr>
        <p:spPr>
          <a:xfrm>
            <a:off x="8330272" y="386971"/>
            <a:ext cx="3583596" cy="2585323"/>
          </a:xfrm>
          <a:prstGeom prst="rect">
            <a:avLst/>
          </a:prstGeom>
          <a:solidFill>
            <a:schemeClr val="bg1"/>
          </a:solidFill>
          <a:ln w="28575">
            <a:solidFill>
              <a:srgbClr val="0066FF"/>
            </a:solidFill>
          </a:ln>
        </p:spPr>
        <p:txBody>
          <a:bodyPr wrap="square" rtlCol="0">
            <a:spAutoFit/>
          </a:bodyPr>
          <a:lstStyle/>
          <a:p>
            <a:r>
              <a:rPr lang="en-US" sz="3200" dirty="0"/>
              <a:t>Anther cell composition &amp; cell dimensions</a:t>
            </a:r>
          </a:p>
          <a:p>
            <a:r>
              <a:rPr lang="en-US" dirty="0"/>
              <a:t> </a:t>
            </a:r>
          </a:p>
          <a:p>
            <a:r>
              <a:rPr lang="en-US" sz="2400" dirty="0"/>
              <a:t>Kelliher &amp; Walbot 2011 Dev. Biology</a:t>
            </a:r>
          </a:p>
        </p:txBody>
      </p:sp>
      <p:pic>
        <p:nvPicPr>
          <p:cNvPr id="60" name="Picture 59">
            <a:extLst>
              <a:ext uri="{FF2B5EF4-FFF2-40B4-BE49-F238E27FC236}">
                <a16:creationId xmlns:a16="http://schemas.microsoft.com/office/drawing/2014/main" id="{6BF20CDA-E1ED-460F-A5B5-351F9A30E139}"/>
              </a:ext>
            </a:extLst>
          </p:cNvPr>
          <p:cNvPicPr>
            <a:picLocks noChangeAspect="1"/>
          </p:cNvPicPr>
          <p:nvPr/>
        </p:nvPicPr>
        <p:blipFill>
          <a:blip r:embed="rId4"/>
          <a:stretch>
            <a:fillRect/>
          </a:stretch>
        </p:blipFill>
        <p:spPr>
          <a:xfrm>
            <a:off x="2028095" y="184229"/>
            <a:ext cx="2941547" cy="2340916"/>
          </a:xfrm>
          <a:prstGeom prst="rect">
            <a:avLst/>
          </a:prstGeom>
        </p:spPr>
      </p:pic>
      <p:sp>
        <p:nvSpPr>
          <p:cNvPr id="6" name="TextBox 5">
            <a:extLst>
              <a:ext uri="{FF2B5EF4-FFF2-40B4-BE49-F238E27FC236}">
                <a16:creationId xmlns:a16="http://schemas.microsoft.com/office/drawing/2014/main" id="{47E18197-553E-5997-5A40-5B58DF20D616}"/>
              </a:ext>
            </a:extLst>
          </p:cNvPr>
          <p:cNvSpPr txBox="1"/>
          <p:nvPr/>
        </p:nvSpPr>
        <p:spPr>
          <a:xfrm>
            <a:off x="457200" y="4794269"/>
            <a:ext cx="2057400" cy="523875"/>
          </a:xfrm>
          <a:prstGeom prst="rect">
            <a:avLst/>
          </a:prstGeom>
          <a:noFill/>
        </p:spPr>
        <p:txBody>
          <a:bodyPr wrap="square" rtlCol="0">
            <a:spAutoFit/>
          </a:bodyPr>
          <a:lstStyle/>
          <a:p>
            <a:r>
              <a:rPr lang="en-US" sz="2800" dirty="0"/>
              <a:t>Epidermis</a:t>
            </a:r>
          </a:p>
        </p:txBody>
      </p:sp>
      <p:sp>
        <p:nvSpPr>
          <p:cNvPr id="8" name="TextBox 7">
            <a:extLst>
              <a:ext uri="{FF2B5EF4-FFF2-40B4-BE49-F238E27FC236}">
                <a16:creationId xmlns:a16="http://schemas.microsoft.com/office/drawing/2014/main" id="{398037E3-80B1-F477-F026-925D65179E7D}"/>
              </a:ext>
            </a:extLst>
          </p:cNvPr>
          <p:cNvSpPr txBox="1"/>
          <p:nvPr/>
        </p:nvSpPr>
        <p:spPr>
          <a:xfrm>
            <a:off x="2352674" y="4422093"/>
            <a:ext cx="2292391" cy="523220"/>
          </a:xfrm>
          <a:prstGeom prst="rect">
            <a:avLst/>
          </a:prstGeom>
          <a:noFill/>
        </p:spPr>
        <p:txBody>
          <a:bodyPr wrap="square" rtlCol="0">
            <a:spAutoFit/>
          </a:bodyPr>
          <a:lstStyle/>
          <a:p>
            <a:r>
              <a:rPr lang="en-US" sz="2800" dirty="0"/>
              <a:t>Endothecium</a:t>
            </a:r>
          </a:p>
        </p:txBody>
      </p:sp>
      <p:sp>
        <p:nvSpPr>
          <p:cNvPr id="9" name="TextBox 8">
            <a:extLst>
              <a:ext uri="{FF2B5EF4-FFF2-40B4-BE49-F238E27FC236}">
                <a16:creationId xmlns:a16="http://schemas.microsoft.com/office/drawing/2014/main" id="{3486E5E0-17EF-A6E2-FBD9-B05256182998}"/>
              </a:ext>
            </a:extLst>
          </p:cNvPr>
          <p:cNvSpPr txBox="1"/>
          <p:nvPr/>
        </p:nvSpPr>
        <p:spPr>
          <a:xfrm>
            <a:off x="4859222" y="4364037"/>
            <a:ext cx="1392947" cy="954107"/>
          </a:xfrm>
          <a:prstGeom prst="rect">
            <a:avLst/>
          </a:prstGeom>
          <a:noFill/>
        </p:spPr>
        <p:txBody>
          <a:bodyPr wrap="square" rtlCol="0">
            <a:spAutoFit/>
          </a:bodyPr>
          <a:lstStyle/>
          <a:p>
            <a:r>
              <a:rPr lang="en-US" sz="2800" dirty="0"/>
              <a:t>Middle Layer</a:t>
            </a:r>
          </a:p>
        </p:txBody>
      </p:sp>
      <p:sp>
        <p:nvSpPr>
          <p:cNvPr id="10" name="TextBox 9">
            <a:extLst>
              <a:ext uri="{FF2B5EF4-FFF2-40B4-BE49-F238E27FC236}">
                <a16:creationId xmlns:a16="http://schemas.microsoft.com/office/drawing/2014/main" id="{38BA6022-AA80-ACBE-F11B-B8E1836457C3}"/>
              </a:ext>
            </a:extLst>
          </p:cNvPr>
          <p:cNvSpPr txBox="1"/>
          <p:nvPr/>
        </p:nvSpPr>
        <p:spPr>
          <a:xfrm>
            <a:off x="6466327" y="4429657"/>
            <a:ext cx="2057400" cy="523875"/>
          </a:xfrm>
          <a:prstGeom prst="rect">
            <a:avLst/>
          </a:prstGeom>
          <a:noFill/>
        </p:spPr>
        <p:txBody>
          <a:bodyPr wrap="square" rtlCol="0">
            <a:spAutoFit/>
          </a:bodyPr>
          <a:lstStyle/>
          <a:p>
            <a:r>
              <a:rPr lang="en-US" sz="2800" dirty="0"/>
              <a:t>Tapetum</a:t>
            </a:r>
          </a:p>
        </p:txBody>
      </p:sp>
      <p:sp>
        <p:nvSpPr>
          <p:cNvPr id="11" name="TextBox 10">
            <a:extLst>
              <a:ext uri="{FF2B5EF4-FFF2-40B4-BE49-F238E27FC236}">
                <a16:creationId xmlns:a16="http://schemas.microsoft.com/office/drawing/2014/main" id="{68247AEA-BCD7-2819-852F-9199B71D0CFA}"/>
              </a:ext>
            </a:extLst>
          </p:cNvPr>
          <p:cNvSpPr txBox="1"/>
          <p:nvPr/>
        </p:nvSpPr>
        <p:spPr>
          <a:xfrm>
            <a:off x="8676127" y="5191399"/>
            <a:ext cx="2057400" cy="523875"/>
          </a:xfrm>
          <a:prstGeom prst="rect">
            <a:avLst/>
          </a:prstGeom>
          <a:noFill/>
        </p:spPr>
        <p:txBody>
          <a:bodyPr wrap="square" rtlCol="0">
            <a:spAutoFit/>
          </a:bodyPr>
          <a:lstStyle/>
          <a:p>
            <a:r>
              <a:rPr lang="en-US" sz="2800" dirty="0"/>
              <a:t>Meiocyte</a:t>
            </a:r>
          </a:p>
        </p:txBody>
      </p:sp>
    </p:spTree>
    <p:extLst>
      <p:ext uri="{BB962C8B-B14F-4D97-AF65-F5344CB8AC3E}">
        <p14:creationId xmlns:p14="http://schemas.microsoft.com/office/powerpoint/2010/main" val="1561717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7360920" cy="5660131"/>
          </a:xfrm>
          <a:prstGeom prst="rect">
            <a:avLst/>
          </a:prstGeom>
        </p:spPr>
      </p:pic>
      <p:sp>
        <p:nvSpPr>
          <p:cNvPr id="2" name="TextBox 1"/>
          <p:cNvSpPr txBox="1"/>
          <p:nvPr/>
        </p:nvSpPr>
        <p:spPr>
          <a:xfrm>
            <a:off x="0" y="5657671"/>
            <a:ext cx="5709242" cy="1200329"/>
          </a:xfrm>
          <a:prstGeom prst="rect">
            <a:avLst/>
          </a:prstGeom>
          <a:solidFill>
            <a:srgbClr val="CCFFCC"/>
          </a:solidFill>
          <a:ln w="28575">
            <a:solidFill>
              <a:srgbClr val="00B0F0"/>
            </a:solidFill>
          </a:ln>
        </p:spPr>
        <p:txBody>
          <a:bodyPr wrap="square" rtlCol="0">
            <a:spAutoFit/>
          </a:bodyPr>
          <a:lstStyle/>
          <a:p>
            <a:r>
              <a:rPr lang="en-US" sz="2400" dirty="0"/>
              <a:t>2 mm anther has about 50,000 cells: we have </a:t>
            </a:r>
            <a:r>
              <a:rPr lang="en-US" sz="2400" dirty="0">
                <a:solidFill>
                  <a:srgbClr val="FF0000"/>
                </a:solidFill>
              </a:rPr>
              <a:t>82 - 96% release, much higher than the 5% with fresh tissue.</a:t>
            </a:r>
          </a:p>
        </p:txBody>
      </p:sp>
      <p:sp>
        <p:nvSpPr>
          <p:cNvPr id="5" name="TextBox 4"/>
          <p:cNvSpPr txBox="1"/>
          <p:nvPr/>
        </p:nvSpPr>
        <p:spPr>
          <a:xfrm>
            <a:off x="6096000" y="5657670"/>
            <a:ext cx="5196840" cy="1200329"/>
          </a:xfrm>
          <a:prstGeom prst="rect">
            <a:avLst/>
          </a:prstGeom>
          <a:solidFill>
            <a:srgbClr val="CCFFCC"/>
          </a:solidFill>
          <a:ln w="28575">
            <a:solidFill>
              <a:srgbClr val="00B0F0"/>
            </a:solidFill>
          </a:ln>
        </p:spPr>
        <p:txBody>
          <a:bodyPr wrap="square" rtlCol="0">
            <a:spAutoFit/>
          </a:bodyPr>
          <a:lstStyle/>
          <a:p>
            <a:r>
              <a:rPr lang="en-US" sz="2400" dirty="0">
                <a:solidFill>
                  <a:srgbClr val="FF0000"/>
                </a:solidFill>
              </a:rPr>
              <a:t>All lobe cell types </a:t>
            </a:r>
            <a:r>
              <a:rPr lang="en-US" sz="2400" dirty="0"/>
              <a:t>found in expected proportions, including vascular and connective cells.  </a:t>
            </a:r>
            <a:r>
              <a:rPr lang="en-US" sz="2400" dirty="0">
                <a:solidFill>
                  <a:srgbClr val="FF0000"/>
                </a:solidFill>
              </a:rPr>
              <a:t>Representative!</a:t>
            </a:r>
          </a:p>
        </p:txBody>
      </p:sp>
      <p:pic>
        <p:nvPicPr>
          <p:cNvPr id="6" name="Picture 5">
            <a:extLst>
              <a:ext uri="{FF2B5EF4-FFF2-40B4-BE49-F238E27FC236}">
                <a16:creationId xmlns:a16="http://schemas.microsoft.com/office/drawing/2014/main" id="{2C665904-2956-208F-CFB7-1CFF679584D2}"/>
              </a:ext>
            </a:extLst>
          </p:cNvPr>
          <p:cNvPicPr>
            <a:picLocks noChangeAspect="1"/>
          </p:cNvPicPr>
          <p:nvPr/>
        </p:nvPicPr>
        <p:blipFill>
          <a:blip r:embed="rId3"/>
          <a:stretch>
            <a:fillRect/>
          </a:stretch>
        </p:blipFill>
        <p:spPr>
          <a:xfrm>
            <a:off x="8058150" y="1659255"/>
            <a:ext cx="3848100" cy="3105150"/>
          </a:xfrm>
          <a:prstGeom prst="rect">
            <a:avLst/>
          </a:prstGeom>
        </p:spPr>
      </p:pic>
      <p:sp>
        <p:nvSpPr>
          <p:cNvPr id="7" name="TextBox 6">
            <a:extLst>
              <a:ext uri="{FF2B5EF4-FFF2-40B4-BE49-F238E27FC236}">
                <a16:creationId xmlns:a16="http://schemas.microsoft.com/office/drawing/2014/main" id="{3311E248-34CE-747A-CAB7-6045E5DF6EE9}"/>
              </a:ext>
            </a:extLst>
          </p:cNvPr>
          <p:cNvSpPr txBox="1"/>
          <p:nvPr/>
        </p:nvSpPr>
        <p:spPr>
          <a:xfrm>
            <a:off x="8096249" y="962198"/>
            <a:ext cx="3781425" cy="707886"/>
          </a:xfrm>
          <a:prstGeom prst="rect">
            <a:avLst/>
          </a:prstGeom>
          <a:noFill/>
          <a:ln w="28575">
            <a:solidFill>
              <a:srgbClr val="0000FF"/>
            </a:solidFill>
          </a:ln>
        </p:spPr>
        <p:txBody>
          <a:bodyPr wrap="square" rtlCol="0">
            <a:spAutoFit/>
          </a:bodyPr>
          <a:lstStyle/>
          <a:p>
            <a:pPr algn="ctr"/>
            <a:r>
              <a:rPr lang="en-US" sz="4000" dirty="0"/>
              <a:t>Maize root tip</a:t>
            </a:r>
          </a:p>
        </p:txBody>
      </p:sp>
    </p:spTree>
    <p:extLst>
      <p:ext uri="{BB962C8B-B14F-4D97-AF65-F5344CB8AC3E}">
        <p14:creationId xmlns:p14="http://schemas.microsoft.com/office/powerpoint/2010/main" val="1296985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p:cNvSpPr/>
          <p:nvPr/>
        </p:nvSpPr>
        <p:spPr>
          <a:xfrm>
            <a:off x="2322849" y="6494267"/>
            <a:ext cx="466220" cy="285751"/>
          </a:xfrm>
          <a:prstGeom prst="rect">
            <a:avLst/>
          </a:prstGeom>
          <a:solidFill>
            <a:srgbClr val="FFB38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22" name="Figure 1. Maize anther development background"/>
          <p:cNvSpPr txBox="1"/>
          <p:nvPr/>
        </p:nvSpPr>
        <p:spPr>
          <a:xfrm>
            <a:off x="76200" y="297960"/>
            <a:ext cx="10839450" cy="6261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lang="en-US" sz="3600" dirty="0"/>
              <a:t>Trajectory of all cell types, sampling every 0. 25 mm  </a:t>
            </a:r>
            <a:endParaRPr sz="3600" dirty="0"/>
          </a:p>
        </p:txBody>
      </p:sp>
      <p:grpSp>
        <p:nvGrpSpPr>
          <p:cNvPr id="131" name="Group"/>
          <p:cNvGrpSpPr/>
          <p:nvPr/>
        </p:nvGrpSpPr>
        <p:grpSpPr>
          <a:xfrm>
            <a:off x="2283196" y="4469996"/>
            <a:ext cx="8296726" cy="894475"/>
            <a:chOff x="0" y="0"/>
            <a:chExt cx="11799786" cy="1272141"/>
          </a:xfrm>
        </p:grpSpPr>
        <p:sp>
          <p:nvSpPr>
            <p:cNvPr id="126" name="Rectangle"/>
            <p:cNvSpPr/>
            <p:nvPr/>
          </p:nvSpPr>
          <p:spPr>
            <a:xfrm>
              <a:off x="4885127" y="2554"/>
              <a:ext cx="6900491" cy="1269127"/>
            </a:xfrm>
            <a:prstGeom prst="rect">
              <a:avLst/>
            </a:prstGeom>
            <a:solidFill>
              <a:srgbClr val="59B38E">
                <a:alpha val="54136"/>
              </a:srgbClr>
            </a:solidFill>
            <a:ln w="12700" cap="flat">
              <a:noFill/>
              <a:miter lim="400000"/>
            </a:ln>
            <a:effectLst/>
          </p:spPr>
          <p:txBody>
            <a:bodyPr wrap="square" lIns="35719" tIns="35719" rIns="35719" bIns="35719" numCol="1" anchor="ctr">
              <a:noAutofit/>
            </a:bodyPr>
            <a:lstStyle/>
            <a:p>
              <a:pPr>
                <a:defRPr sz="2200" b="0">
                  <a:solidFill>
                    <a:srgbClr val="D6D6D6"/>
                  </a:solidFill>
                  <a:latin typeface="+mn-lt"/>
                  <a:ea typeface="+mn-ea"/>
                  <a:cs typeface="+mn-cs"/>
                  <a:sym typeface="Helvetica Neue Medium"/>
                </a:defRPr>
              </a:pPr>
              <a:endParaRPr sz="1547" dirty="0"/>
            </a:p>
          </p:txBody>
        </p:sp>
        <p:sp>
          <p:nvSpPr>
            <p:cNvPr id="127" name="Rectangle"/>
            <p:cNvSpPr/>
            <p:nvPr/>
          </p:nvSpPr>
          <p:spPr>
            <a:xfrm>
              <a:off x="2573297" y="2554"/>
              <a:ext cx="2318281" cy="1269127"/>
            </a:xfrm>
            <a:prstGeom prst="rect">
              <a:avLst/>
            </a:prstGeom>
            <a:solidFill>
              <a:srgbClr val="78BD8E">
                <a:alpha val="50000"/>
              </a:srgbClr>
            </a:solidFill>
            <a:ln w="12700" cap="flat">
              <a:noFill/>
              <a:miter lim="400000"/>
            </a:ln>
            <a:effectLst/>
          </p:spPr>
          <p:txBody>
            <a:bodyPr wrap="square" lIns="35719" tIns="35719" rIns="35719" bIns="35719" numCol="1" anchor="ctr">
              <a:noAutofit/>
            </a:bodyPr>
            <a:lstStyle/>
            <a:p>
              <a:pPr>
                <a:defRPr sz="2200" b="0">
                  <a:solidFill>
                    <a:srgbClr val="D6D6D6"/>
                  </a:solidFill>
                  <a:latin typeface="+mn-lt"/>
                  <a:ea typeface="+mn-ea"/>
                  <a:cs typeface="+mn-cs"/>
                  <a:sym typeface="Helvetica Neue Medium"/>
                </a:defRPr>
              </a:pPr>
              <a:endParaRPr sz="1547" dirty="0"/>
            </a:p>
          </p:txBody>
        </p:sp>
        <p:sp>
          <p:nvSpPr>
            <p:cNvPr id="128" name="Rectangle"/>
            <p:cNvSpPr/>
            <p:nvPr/>
          </p:nvSpPr>
          <p:spPr>
            <a:xfrm>
              <a:off x="1082876" y="2554"/>
              <a:ext cx="1496872" cy="1269127"/>
            </a:xfrm>
            <a:prstGeom prst="rect">
              <a:avLst/>
            </a:prstGeom>
            <a:solidFill>
              <a:srgbClr val="87B27F">
                <a:alpha val="50000"/>
              </a:srgbClr>
            </a:solidFill>
            <a:ln w="12700" cap="flat">
              <a:noFill/>
              <a:miter lim="400000"/>
            </a:ln>
            <a:effectLst/>
          </p:spPr>
          <p:txBody>
            <a:bodyPr wrap="square" lIns="35719" tIns="35719" rIns="35719" bIns="35719" numCol="1" anchor="ctr">
              <a:noAutofit/>
            </a:bodyPr>
            <a:lstStyle/>
            <a:p>
              <a:pPr>
                <a:defRPr sz="2200" b="0">
                  <a:solidFill>
                    <a:srgbClr val="D6D6D6"/>
                  </a:solidFill>
                  <a:latin typeface="+mn-lt"/>
                  <a:ea typeface="+mn-ea"/>
                  <a:cs typeface="+mn-cs"/>
                  <a:sym typeface="Helvetica Neue Medium"/>
                </a:defRPr>
              </a:pPr>
              <a:endParaRPr sz="1547" dirty="0"/>
            </a:p>
          </p:txBody>
        </p:sp>
        <p:sp>
          <p:nvSpPr>
            <p:cNvPr id="129" name="Rectangle"/>
            <p:cNvSpPr/>
            <p:nvPr/>
          </p:nvSpPr>
          <p:spPr>
            <a:xfrm>
              <a:off x="3633" y="2093"/>
              <a:ext cx="1088123" cy="1270049"/>
            </a:xfrm>
            <a:prstGeom prst="rect">
              <a:avLst/>
            </a:prstGeom>
            <a:solidFill>
              <a:srgbClr val="A1B176">
                <a:alpha val="50000"/>
              </a:srgbClr>
            </a:solidFill>
            <a:ln w="12700" cap="flat">
              <a:noFill/>
              <a:miter lim="400000"/>
            </a:ln>
            <a:effectLst/>
          </p:spPr>
          <p:txBody>
            <a:bodyPr wrap="square" lIns="35719" tIns="35719" rIns="35719" bIns="35719" numCol="1" anchor="ctr">
              <a:noAutofit/>
            </a:bodyPr>
            <a:lstStyle/>
            <a:p>
              <a:pPr>
                <a:defRPr sz="2200" b="0">
                  <a:solidFill>
                    <a:srgbClr val="D6D6D6"/>
                  </a:solidFill>
                  <a:latin typeface="+mn-lt"/>
                  <a:ea typeface="+mn-ea"/>
                  <a:cs typeface="+mn-cs"/>
                  <a:sym typeface="Helvetica Neue Medium"/>
                </a:defRPr>
              </a:pPr>
              <a:endParaRPr sz="1547" dirty="0"/>
            </a:p>
          </p:txBody>
        </p:sp>
        <p:sp>
          <p:nvSpPr>
            <p:cNvPr id="130" name="Rectangle"/>
            <p:cNvSpPr/>
            <p:nvPr/>
          </p:nvSpPr>
          <p:spPr>
            <a:xfrm>
              <a:off x="0" y="-1"/>
              <a:ext cx="11799787" cy="1255584"/>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grpSp>
      <p:pic>
        <p:nvPicPr>
          <p:cNvPr id="132" name="Screen Shot 2022-03-22 at 11.40.12 AM.png" descr="Screen Shot 2022-03-22 at 11.40.12 AM.png"/>
          <p:cNvPicPr>
            <a:picLocks noChangeAspect="1"/>
          </p:cNvPicPr>
          <p:nvPr/>
        </p:nvPicPr>
        <p:blipFill>
          <a:blip r:embed="rId2"/>
          <a:stretch>
            <a:fillRect/>
          </a:stretch>
        </p:blipFill>
        <p:spPr>
          <a:xfrm>
            <a:off x="2590062" y="4058553"/>
            <a:ext cx="488688" cy="394483"/>
          </a:xfrm>
          <a:prstGeom prst="rect">
            <a:avLst/>
          </a:prstGeom>
          <a:ln w="12700">
            <a:miter lim="400000"/>
          </a:ln>
        </p:spPr>
      </p:pic>
      <p:sp>
        <p:nvSpPr>
          <p:cNvPr id="133" name="0"/>
          <p:cNvSpPr txBox="1"/>
          <p:nvPr/>
        </p:nvSpPr>
        <p:spPr>
          <a:xfrm>
            <a:off x="2284719" y="4441238"/>
            <a:ext cx="137859"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vl1pPr>
          </a:lstStyle>
          <a:p>
            <a:r>
              <a:rPr sz="914" dirty="0"/>
              <a:t>0</a:t>
            </a:r>
          </a:p>
        </p:txBody>
      </p:sp>
      <p:sp>
        <p:nvSpPr>
          <p:cNvPr id="134" name="0.5"/>
          <p:cNvSpPr txBox="1"/>
          <p:nvPr/>
        </p:nvSpPr>
        <p:spPr>
          <a:xfrm>
            <a:off x="2920062" y="4559263"/>
            <a:ext cx="208391"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100" b="0"/>
            </a:lvl1pPr>
          </a:lstStyle>
          <a:p>
            <a:r>
              <a:rPr sz="773" dirty="0"/>
              <a:t>0.5</a:t>
            </a:r>
          </a:p>
        </p:txBody>
      </p:sp>
      <p:sp>
        <p:nvSpPr>
          <p:cNvPr id="135" name="1.0"/>
          <p:cNvSpPr txBox="1"/>
          <p:nvPr/>
        </p:nvSpPr>
        <p:spPr>
          <a:xfrm>
            <a:off x="3578988" y="4441238"/>
            <a:ext cx="235642"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vl1pPr>
          </a:lstStyle>
          <a:p>
            <a:r>
              <a:rPr sz="914" dirty="0"/>
              <a:t>1.0</a:t>
            </a:r>
          </a:p>
        </p:txBody>
      </p:sp>
      <p:sp>
        <p:nvSpPr>
          <p:cNvPr id="136" name="1.5"/>
          <p:cNvSpPr txBox="1"/>
          <p:nvPr/>
        </p:nvSpPr>
        <p:spPr>
          <a:xfrm>
            <a:off x="4262739" y="4559263"/>
            <a:ext cx="208391"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100" b="0"/>
            </a:lvl1pPr>
          </a:lstStyle>
          <a:p>
            <a:r>
              <a:rPr sz="773" dirty="0"/>
              <a:t>1.5</a:t>
            </a:r>
          </a:p>
        </p:txBody>
      </p:sp>
      <p:sp>
        <p:nvSpPr>
          <p:cNvPr id="137" name="2.0"/>
          <p:cNvSpPr txBox="1"/>
          <p:nvPr/>
        </p:nvSpPr>
        <p:spPr>
          <a:xfrm>
            <a:off x="4921666" y="4441238"/>
            <a:ext cx="235642"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vl1pPr>
          </a:lstStyle>
          <a:p>
            <a:r>
              <a:rPr sz="914" dirty="0"/>
              <a:t>2.0</a:t>
            </a:r>
          </a:p>
        </p:txBody>
      </p:sp>
      <p:sp>
        <p:nvSpPr>
          <p:cNvPr id="138" name="2.5"/>
          <p:cNvSpPr txBox="1"/>
          <p:nvPr/>
        </p:nvSpPr>
        <p:spPr>
          <a:xfrm>
            <a:off x="5605417" y="4559263"/>
            <a:ext cx="208391"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100" b="0"/>
            </a:lvl1pPr>
          </a:lstStyle>
          <a:p>
            <a:r>
              <a:rPr sz="773" dirty="0"/>
              <a:t>2.5</a:t>
            </a:r>
          </a:p>
        </p:txBody>
      </p:sp>
      <p:sp>
        <p:nvSpPr>
          <p:cNvPr id="139" name="3.0"/>
          <p:cNvSpPr txBox="1"/>
          <p:nvPr/>
        </p:nvSpPr>
        <p:spPr>
          <a:xfrm>
            <a:off x="6264344" y="4441238"/>
            <a:ext cx="235642"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vl1pPr>
          </a:lstStyle>
          <a:p>
            <a:r>
              <a:rPr sz="914" dirty="0"/>
              <a:t>3.0</a:t>
            </a:r>
          </a:p>
        </p:txBody>
      </p:sp>
      <p:sp>
        <p:nvSpPr>
          <p:cNvPr id="140" name="3.5"/>
          <p:cNvSpPr txBox="1"/>
          <p:nvPr/>
        </p:nvSpPr>
        <p:spPr>
          <a:xfrm>
            <a:off x="6948095" y="4559263"/>
            <a:ext cx="208391"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100" b="0"/>
            </a:lvl1pPr>
          </a:lstStyle>
          <a:p>
            <a:r>
              <a:rPr sz="773" dirty="0"/>
              <a:t>3.5</a:t>
            </a:r>
          </a:p>
        </p:txBody>
      </p:sp>
      <p:sp>
        <p:nvSpPr>
          <p:cNvPr id="141" name="Cell Fate…"/>
          <p:cNvSpPr txBox="1"/>
          <p:nvPr/>
        </p:nvSpPr>
        <p:spPr>
          <a:xfrm>
            <a:off x="2057772" y="5073381"/>
            <a:ext cx="1221046"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000"/>
            </a:pPr>
            <a:r>
              <a:rPr sz="703" dirty="0"/>
              <a:t>Cell Fate</a:t>
            </a:r>
          </a:p>
          <a:p>
            <a:pPr>
              <a:defRPr sz="1000"/>
            </a:pPr>
            <a:r>
              <a:rPr sz="703" dirty="0"/>
              <a:t>Specification</a:t>
            </a:r>
          </a:p>
        </p:txBody>
      </p:sp>
      <p:sp>
        <p:nvSpPr>
          <p:cNvPr id="142" name="Meiosis"/>
          <p:cNvSpPr txBox="1"/>
          <p:nvPr/>
        </p:nvSpPr>
        <p:spPr>
          <a:xfrm>
            <a:off x="4702988" y="5185508"/>
            <a:ext cx="375104" cy="18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000"/>
            </a:lvl1pPr>
          </a:lstStyle>
          <a:p>
            <a:r>
              <a:rPr sz="703" dirty="0"/>
              <a:t>Meiosis</a:t>
            </a:r>
          </a:p>
        </p:txBody>
      </p:sp>
      <p:sp>
        <p:nvSpPr>
          <p:cNvPr id="143" name="Pollen Maturation"/>
          <p:cNvSpPr txBox="1"/>
          <p:nvPr/>
        </p:nvSpPr>
        <p:spPr>
          <a:xfrm>
            <a:off x="7726900" y="5185508"/>
            <a:ext cx="771045" cy="180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000"/>
            </a:lvl1pPr>
          </a:lstStyle>
          <a:p>
            <a:r>
              <a:rPr sz="703" dirty="0"/>
              <a:t>Pollen Maturation</a:t>
            </a:r>
          </a:p>
        </p:txBody>
      </p:sp>
      <p:pic>
        <p:nvPicPr>
          <p:cNvPr id="144" name="Anther.jpg" descr="Anther.jpg"/>
          <p:cNvPicPr>
            <a:picLocks noChangeAspect="1"/>
          </p:cNvPicPr>
          <p:nvPr/>
        </p:nvPicPr>
        <p:blipFill>
          <a:blip r:embed="rId3"/>
          <a:srcRect l="44266" t="6998" r="32746" b="57059"/>
          <a:stretch>
            <a:fillRect/>
          </a:stretch>
        </p:blipFill>
        <p:spPr>
          <a:xfrm>
            <a:off x="3743765" y="3728614"/>
            <a:ext cx="741374" cy="724487"/>
          </a:xfrm>
          <a:prstGeom prst="rect">
            <a:avLst/>
          </a:prstGeom>
          <a:ln w="12700">
            <a:miter lim="400000"/>
          </a:ln>
        </p:spPr>
      </p:pic>
      <p:pic>
        <p:nvPicPr>
          <p:cNvPr id="145" name="Anther0.5mm.jpg" descr="Anther0.5mm.jpg"/>
          <p:cNvPicPr>
            <a:picLocks noChangeAspect="1"/>
          </p:cNvPicPr>
          <p:nvPr/>
        </p:nvPicPr>
        <p:blipFill>
          <a:blip r:embed="rId4"/>
          <a:srcRect l="15023"/>
          <a:stretch>
            <a:fillRect/>
          </a:stretch>
        </p:blipFill>
        <p:spPr>
          <a:xfrm>
            <a:off x="3132623" y="3922835"/>
            <a:ext cx="557240" cy="530329"/>
          </a:xfrm>
          <a:prstGeom prst="rect">
            <a:avLst/>
          </a:prstGeom>
          <a:ln w="12700">
            <a:miter lim="400000"/>
          </a:ln>
        </p:spPr>
      </p:pic>
      <p:sp>
        <p:nvSpPr>
          <p:cNvPr id="146" name="Anther…"/>
          <p:cNvSpPr txBox="1"/>
          <p:nvPr/>
        </p:nvSpPr>
        <p:spPr>
          <a:xfrm>
            <a:off x="1651247" y="4458311"/>
            <a:ext cx="633187" cy="31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r">
              <a:defRPr sz="1100"/>
            </a:pPr>
            <a:r>
              <a:rPr sz="773" dirty="0"/>
              <a:t>Anther </a:t>
            </a:r>
          </a:p>
          <a:p>
            <a:pPr algn="r">
              <a:defRPr sz="1100"/>
            </a:pPr>
            <a:r>
              <a:rPr sz="773" dirty="0"/>
              <a:t>Length (mm)</a:t>
            </a:r>
          </a:p>
        </p:txBody>
      </p:sp>
      <p:pic>
        <p:nvPicPr>
          <p:cNvPr id="147" name="Screen Shot 2022-03-22 at 11.36.52 AM.png" descr="Screen Shot 2022-03-22 at 11.36.52 AM.png"/>
          <p:cNvPicPr>
            <a:picLocks noChangeAspect="1"/>
          </p:cNvPicPr>
          <p:nvPr/>
        </p:nvPicPr>
        <p:blipFill>
          <a:blip r:embed="rId5"/>
          <a:stretch>
            <a:fillRect/>
          </a:stretch>
        </p:blipFill>
        <p:spPr>
          <a:xfrm>
            <a:off x="2178162" y="4154865"/>
            <a:ext cx="358026" cy="298171"/>
          </a:xfrm>
          <a:prstGeom prst="rect">
            <a:avLst/>
          </a:prstGeom>
          <a:ln w="12700">
            <a:miter lim="400000"/>
          </a:ln>
        </p:spPr>
      </p:pic>
      <p:grpSp>
        <p:nvGrpSpPr>
          <p:cNvPr id="162" name="Group"/>
          <p:cNvGrpSpPr/>
          <p:nvPr/>
        </p:nvGrpSpPr>
        <p:grpSpPr>
          <a:xfrm rot="10800000" flipH="1">
            <a:off x="2357174" y="4605543"/>
            <a:ext cx="8074524" cy="301308"/>
            <a:chOff x="0" y="0"/>
            <a:chExt cx="11483766" cy="428525"/>
          </a:xfrm>
        </p:grpSpPr>
        <p:sp>
          <p:nvSpPr>
            <p:cNvPr id="148" name="Line"/>
            <p:cNvSpPr/>
            <p:nvPr/>
          </p:nvSpPr>
          <p:spPr>
            <a:xfrm>
              <a:off x="13965" y="112662"/>
              <a:ext cx="11469802" cy="1"/>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49" name="Line"/>
            <p:cNvSpPr/>
            <p:nvPr/>
          </p:nvSpPr>
          <p:spPr>
            <a:xfrm flipV="1">
              <a:off x="-1" y="0"/>
              <a:ext cx="2" cy="428526"/>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0" name="Line"/>
            <p:cNvSpPr/>
            <p:nvPr/>
          </p:nvSpPr>
          <p:spPr>
            <a:xfrm flipV="1">
              <a:off x="5728757" y="0"/>
              <a:ext cx="1" cy="428526"/>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1" name="Line"/>
            <p:cNvSpPr/>
            <p:nvPr/>
          </p:nvSpPr>
          <p:spPr>
            <a:xfrm flipV="1">
              <a:off x="7638343" y="0"/>
              <a:ext cx="1" cy="428526"/>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2" name="Line"/>
            <p:cNvSpPr/>
            <p:nvPr/>
          </p:nvSpPr>
          <p:spPr>
            <a:xfrm flipV="1">
              <a:off x="3819171" y="0"/>
              <a:ext cx="1" cy="428526"/>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3" name="Line"/>
            <p:cNvSpPr/>
            <p:nvPr/>
          </p:nvSpPr>
          <p:spPr>
            <a:xfrm flipV="1">
              <a:off x="1909585" y="0"/>
              <a:ext cx="1" cy="428526"/>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4" name="Line"/>
            <p:cNvSpPr/>
            <p:nvPr/>
          </p:nvSpPr>
          <p:spPr>
            <a:xfrm flipV="1">
              <a:off x="11457515" y="0"/>
              <a:ext cx="1" cy="428526"/>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5" name="Line"/>
            <p:cNvSpPr/>
            <p:nvPr/>
          </p:nvSpPr>
          <p:spPr>
            <a:xfrm flipV="1">
              <a:off x="9547929" y="0"/>
              <a:ext cx="1" cy="428526"/>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6" name="Line"/>
            <p:cNvSpPr/>
            <p:nvPr/>
          </p:nvSpPr>
          <p:spPr>
            <a:xfrm flipV="1">
              <a:off x="954792" y="0"/>
              <a:ext cx="1" cy="272009"/>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7" name="Line"/>
            <p:cNvSpPr/>
            <p:nvPr/>
          </p:nvSpPr>
          <p:spPr>
            <a:xfrm flipV="1">
              <a:off x="2864378" y="0"/>
              <a:ext cx="1" cy="272009"/>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8" name="Line"/>
            <p:cNvSpPr/>
            <p:nvPr/>
          </p:nvSpPr>
          <p:spPr>
            <a:xfrm flipV="1">
              <a:off x="4773964" y="0"/>
              <a:ext cx="1" cy="272009"/>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59" name="Line"/>
            <p:cNvSpPr/>
            <p:nvPr/>
          </p:nvSpPr>
          <p:spPr>
            <a:xfrm flipV="1">
              <a:off x="6683550" y="0"/>
              <a:ext cx="1" cy="272009"/>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60" name="Line"/>
            <p:cNvSpPr/>
            <p:nvPr/>
          </p:nvSpPr>
          <p:spPr>
            <a:xfrm flipV="1">
              <a:off x="8593136" y="0"/>
              <a:ext cx="1" cy="272009"/>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61" name="Line"/>
            <p:cNvSpPr/>
            <p:nvPr/>
          </p:nvSpPr>
          <p:spPr>
            <a:xfrm flipV="1">
              <a:off x="10502722" y="0"/>
              <a:ext cx="1" cy="272009"/>
            </a:xfrm>
            <a:prstGeom prst="line">
              <a:avLst/>
            </a:prstGeom>
            <a:noFill/>
            <a:ln w="63500" cap="flat">
              <a:solidFill>
                <a:srgbClr val="000000"/>
              </a:solidFill>
              <a:prstDash val="solid"/>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grpSp>
      <p:sp>
        <p:nvSpPr>
          <p:cNvPr id="163" name="Somatic…"/>
          <p:cNvSpPr txBox="1"/>
          <p:nvPr/>
        </p:nvSpPr>
        <p:spPr>
          <a:xfrm>
            <a:off x="2960315" y="5073381"/>
            <a:ext cx="1221046"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000"/>
            </a:pPr>
            <a:r>
              <a:rPr sz="703" dirty="0"/>
              <a:t>Somatic</a:t>
            </a:r>
          </a:p>
          <a:p>
            <a:pPr>
              <a:defRPr sz="1000"/>
            </a:pPr>
            <a:r>
              <a:rPr sz="703" dirty="0"/>
              <a:t>Differentiation</a:t>
            </a:r>
          </a:p>
        </p:txBody>
      </p:sp>
      <p:pic>
        <p:nvPicPr>
          <p:cNvPr id="164" name="Screen Shot 2022-06-07 at 12.10.02 PM.png" descr="Screen Shot 2022-06-07 at 12.10.02 PM.png"/>
          <p:cNvPicPr>
            <a:picLocks noChangeAspect="1"/>
          </p:cNvPicPr>
          <p:nvPr/>
        </p:nvPicPr>
        <p:blipFill>
          <a:blip r:embed="rId6"/>
          <a:srcRect l="3482" t="4336" r="4378" b="2590"/>
          <a:stretch>
            <a:fillRect/>
          </a:stretch>
        </p:blipFill>
        <p:spPr>
          <a:xfrm rot="21599996">
            <a:off x="4506902" y="3627670"/>
            <a:ext cx="868511" cy="825366"/>
          </a:xfrm>
          <a:custGeom>
            <a:avLst/>
            <a:gdLst/>
            <a:ahLst/>
            <a:cxnLst>
              <a:cxn ang="0">
                <a:pos x="wd2" y="hd2"/>
              </a:cxn>
              <a:cxn ang="5400000">
                <a:pos x="wd2" y="hd2"/>
              </a:cxn>
              <a:cxn ang="10800000">
                <a:pos x="wd2" y="hd2"/>
              </a:cxn>
              <a:cxn ang="16200000">
                <a:pos x="wd2" y="hd2"/>
              </a:cxn>
            </a:cxnLst>
            <a:rect l="0" t="0" r="r" b="b"/>
            <a:pathLst>
              <a:path w="21600" h="21600" extrusionOk="0">
                <a:moveTo>
                  <a:pt x="51" y="0"/>
                </a:moveTo>
                <a:lnTo>
                  <a:pt x="0" y="21543"/>
                </a:lnTo>
                <a:lnTo>
                  <a:pt x="21549" y="21600"/>
                </a:lnTo>
                <a:lnTo>
                  <a:pt x="21600" y="57"/>
                </a:lnTo>
                <a:lnTo>
                  <a:pt x="51" y="0"/>
                </a:lnTo>
                <a:close/>
              </a:path>
            </a:pathLst>
          </a:custGeom>
          <a:ln w="12700">
            <a:miter lim="400000"/>
          </a:ln>
        </p:spPr>
      </p:pic>
      <p:sp>
        <p:nvSpPr>
          <p:cNvPr id="165" name="4.0"/>
          <p:cNvSpPr txBox="1"/>
          <p:nvPr/>
        </p:nvSpPr>
        <p:spPr>
          <a:xfrm>
            <a:off x="7607021" y="4441238"/>
            <a:ext cx="235642"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vl1pPr>
          </a:lstStyle>
          <a:p>
            <a:r>
              <a:rPr sz="914" dirty="0"/>
              <a:t>4.0</a:t>
            </a:r>
          </a:p>
        </p:txBody>
      </p:sp>
      <p:sp>
        <p:nvSpPr>
          <p:cNvPr id="166" name="4.5"/>
          <p:cNvSpPr txBox="1"/>
          <p:nvPr/>
        </p:nvSpPr>
        <p:spPr>
          <a:xfrm>
            <a:off x="8290772" y="4559263"/>
            <a:ext cx="208391"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100" b="0"/>
            </a:lvl1pPr>
          </a:lstStyle>
          <a:p>
            <a:r>
              <a:rPr sz="773" dirty="0"/>
              <a:t>4.5</a:t>
            </a:r>
          </a:p>
        </p:txBody>
      </p:sp>
      <p:sp>
        <p:nvSpPr>
          <p:cNvPr id="167" name="5.0"/>
          <p:cNvSpPr txBox="1"/>
          <p:nvPr/>
        </p:nvSpPr>
        <p:spPr>
          <a:xfrm>
            <a:off x="8949699" y="4441238"/>
            <a:ext cx="235642"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vl1pPr>
          </a:lstStyle>
          <a:p>
            <a:r>
              <a:rPr sz="914" dirty="0"/>
              <a:t>5.0</a:t>
            </a:r>
          </a:p>
        </p:txBody>
      </p:sp>
      <p:sp>
        <p:nvSpPr>
          <p:cNvPr id="168" name="5.5"/>
          <p:cNvSpPr txBox="1"/>
          <p:nvPr/>
        </p:nvSpPr>
        <p:spPr>
          <a:xfrm>
            <a:off x="9633450" y="4559263"/>
            <a:ext cx="208391"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100" b="0"/>
            </a:lvl1pPr>
          </a:lstStyle>
          <a:p>
            <a:r>
              <a:rPr sz="773" dirty="0"/>
              <a:t>5.5</a:t>
            </a:r>
          </a:p>
        </p:txBody>
      </p:sp>
      <p:sp>
        <p:nvSpPr>
          <p:cNvPr id="169" name="6.0"/>
          <p:cNvSpPr txBox="1"/>
          <p:nvPr/>
        </p:nvSpPr>
        <p:spPr>
          <a:xfrm>
            <a:off x="10292377" y="4446329"/>
            <a:ext cx="235642" cy="212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300"/>
            </a:lvl1pPr>
          </a:lstStyle>
          <a:p>
            <a:r>
              <a:rPr sz="914" dirty="0"/>
              <a:t>6.0</a:t>
            </a:r>
          </a:p>
        </p:txBody>
      </p:sp>
      <p:sp>
        <p:nvSpPr>
          <p:cNvPr id="170" name="Circle"/>
          <p:cNvSpPr/>
          <p:nvPr/>
        </p:nvSpPr>
        <p:spPr>
          <a:xfrm>
            <a:off x="8726096" y="4604392"/>
            <a:ext cx="17860" cy="17860"/>
          </a:xfrm>
          <a:prstGeom prst="ellipse">
            <a:avLst/>
          </a:prstGeom>
          <a:solidFill>
            <a:srgbClr val="00000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71" name="Germinal Cell…"/>
          <p:cNvSpPr txBox="1"/>
          <p:nvPr/>
        </p:nvSpPr>
        <p:spPr>
          <a:xfrm>
            <a:off x="1611172" y="5360687"/>
            <a:ext cx="673262" cy="31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r">
              <a:defRPr sz="1100"/>
            </a:pPr>
            <a:r>
              <a:rPr sz="773" dirty="0"/>
              <a:t>Germinal Cell</a:t>
            </a:r>
          </a:p>
          <a:p>
            <a:pPr algn="r">
              <a:defRPr sz="1100"/>
            </a:pPr>
            <a:r>
              <a:rPr sz="773" dirty="0"/>
              <a:t> Lineage</a:t>
            </a:r>
          </a:p>
        </p:txBody>
      </p:sp>
      <p:sp>
        <p:nvSpPr>
          <p:cNvPr id="172" name="Somatic…"/>
          <p:cNvSpPr txBox="1"/>
          <p:nvPr/>
        </p:nvSpPr>
        <p:spPr>
          <a:xfrm>
            <a:off x="1835592" y="5742940"/>
            <a:ext cx="448842" cy="31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r">
              <a:defRPr sz="1100"/>
            </a:pPr>
            <a:r>
              <a:rPr sz="773" dirty="0"/>
              <a:t>Somatic</a:t>
            </a:r>
          </a:p>
          <a:p>
            <a:pPr algn="r">
              <a:defRPr sz="1100"/>
            </a:pPr>
            <a:r>
              <a:rPr sz="773" dirty="0"/>
              <a:t> Lineage</a:t>
            </a:r>
          </a:p>
        </p:txBody>
      </p:sp>
      <p:grpSp>
        <p:nvGrpSpPr>
          <p:cNvPr id="181" name="Group"/>
          <p:cNvGrpSpPr/>
          <p:nvPr/>
        </p:nvGrpSpPr>
        <p:grpSpPr>
          <a:xfrm>
            <a:off x="5531058" y="3520126"/>
            <a:ext cx="1221046" cy="941391"/>
            <a:chOff x="0" y="0"/>
            <a:chExt cx="1736598" cy="1338865"/>
          </a:xfrm>
        </p:grpSpPr>
        <p:pic>
          <p:nvPicPr>
            <p:cNvPr id="173" name="Screen Shot 2022-07-14 at 12.34.11 PM.png" descr="Screen Shot 2022-07-14 at 12.34.11 PM.png"/>
            <p:cNvPicPr>
              <a:picLocks noChangeAspect="1"/>
            </p:cNvPicPr>
            <p:nvPr/>
          </p:nvPicPr>
          <p:blipFill>
            <a:blip r:embed="rId7"/>
            <a:srcRect b="2883"/>
            <a:stretch>
              <a:fillRect/>
            </a:stretch>
          </p:blipFill>
          <p:spPr>
            <a:xfrm>
              <a:off x="0" y="0"/>
              <a:ext cx="1736599" cy="1338866"/>
            </a:xfrm>
            <a:prstGeom prst="rect">
              <a:avLst/>
            </a:prstGeom>
            <a:ln w="12700" cap="flat">
              <a:noFill/>
              <a:miter lim="400000"/>
            </a:ln>
            <a:effectLst/>
          </p:spPr>
        </p:pic>
        <p:sp>
          <p:nvSpPr>
            <p:cNvPr id="174" name="Circle"/>
            <p:cNvSpPr/>
            <p:nvPr/>
          </p:nvSpPr>
          <p:spPr>
            <a:xfrm>
              <a:off x="1075910" y="569700"/>
              <a:ext cx="23073" cy="23073"/>
            </a:xfrm>
            <a:prstGeom prst="ellipse">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75" name="Circle"/>
            <p:cNvSpPr/>
            <p:nvPr/>
          </p:nvSpPr>
          <p:spPr>
            <a:xfrm>
              <a:off x="1110517" y="823492"/>
              <a:ext cx="23073" cy="23073"/>
            </a:xfrm>
            <a:prstGeom prst="ellipse">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76" name="Circle"/>
            <p:cNvSpPr/>
            <p:nvPr/>
          </p:nvSpPr>
          <p:spPr>
            <a:xfrm>
              <a:off x="1006694" y="938851"/>
              <a:ext cx="23073" cy="23073"/>
            </a:xfrm>
            <a:prstGeom prst="ellipse">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77" name="Circle"/>
            <p:cNvSpPr/>
            <p:nvPr/>
          </p:nvSpPr>
          <p:spPr>
            <a:xfrm>
              <a:off x="856726" y="477412"/>
              <a:ext cx="23073" cy="23073"/>
            </a:xfrm>
            <a:prstGeom prst="ellipse">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78" name="Circle"/>
            <p:cNvSpPr/>
            <p:nvPr/>
          </p:nvSpPr>
          <p:spPr>
            <a:xfrm>
              <a:off x="741366" y="592772"/>
              <a:ext cx="23073" cy="23073"/>
            </a:xfrm>
            <a:prstGeom prst="ellipse">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79" name="Circle"/>
            <p:cNvSpPr/>
            <p:nvPr/>
          </p:nvSpPr>
          <p:spPr>
            <a:xfrm>
              <a:off x="695222" y="719668"/>
              <a:ext cx="23073" cy="23073"/>
            </a:xfrm>
            <a:prstGeom prst="ellipse">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sp>
          <p:nvSpPr>
            <p:cNvPr id="180" name="Circle"/>
            <p:cNvSpPr/>
            <p:nvPr/>
          </p:nvSpPr>
          <p:spPr>
            <a:xfrm>
              <a:off x="810582" y="927315"/>
              <a:ext cx="23073" cy="23073"/>
            </a:xfrm>
            <a:prstGeom prst="ellipse">
              <a:avLst/>
            </a:prstGeom>
            <a:solidFill>
              <a:srgbClr val="000000"/>
            </a:solidFill>
            <a:ln w="12700" cap="flat">
              <a:noFill/>
              <a:miter lim="400000"/>
            </a:ln>
            <a:effectLst/>
          </p:spPr>
          <p:txBody>
            <a:bodyPr wrap="square" lIns="35719" tIns="35719" rIns="35719" bIns="35719" numCol="1" anchor="ctr">
              <a:noAutofit/>
            </a:bodyPr>
            <a:lstStyle/>
            <a:p>
              <a:pPr>
                <a:defRPr sz="2200" b="0">
                  <a:solidFill>
                    <a:srgbClr val="FFFFFF"/>
                  </a:solidFill>
                  <a:latin typeface="+mn-lt"/>
                  <a:ea typeface="+mn-ea"/>
                  <a:cs typeface="+mn-cs"/>
                  <a:sym typeface="Helvetica Neue Medium"/>
                </a:defRPr>
              </a:pPr>
              <a:endParaRPr sz="1547" dirty="0"/>
            </a:p>
          </p:txBody>
        </p:sp>
      </p:grpSp>
      <p:sp>
        <p:nvSpPr>
          <p:cNvPr id="182" name="Rectangle"/>
          <p:cNvSpPr/>
          <p:nvPr/>
        </p:nvSpPr>
        <p:spPr>
          <a:xfrm>
            <a:off x="2322849" y="5375822"/>
            <a:ext cx="223243" cy="1130311"/>
          </a:xfrm>
          <a:prstGeom prst="rect">
            <a:avLst/>
          </a:prstGeom>
          <a:solidFill>
            <a:srgbClr val="999999"/>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83" name="L1"/>
          <p:cNvSpPr txBox="1"/>
          <p:nvPr/>
        </p:nvSpPr>
        <p:spPr>
          <a:xfrm>
            <a:off x="2481694" y="6559462"/>
            <a:ext cx="181140"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L1</a:t>
            </a:r>
          </a:p>
        </p:txBody>
      </p:sp>
      <p:sp>
        <p:nvSpPr>
          <p:cNvPr id="184" name="L2"/>
          <p:cNvSpPr txBox="1"/>
          <p:nvPr/>
        </p:nvSpPr>
        <p:spPr>
          <a:xfrm>
            <a:off x="2360206" y="5875716"/>
            <a:ext cx="181140"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L2</a:t>
            </a:r>
          </a:p>
        </p:txBody>
      </p:sp>
      <p:sp>
        <p:nvSpPr>
          <p:cNvPr id="185" name="Rectangle"/>
          <p:cNvSpPr/>
          <p:nvPr/>
        </p:nvSpPr>
        <p:spPr>
          <a:xfrm>
            <a:off x="3007767" y="6228217"/>
            <a:ext cx="7520918" cy="285751"/>
          </a:xfrm>
          <a:prstGeom prst="rect">
            <a:avLst/>
          </a:prstGeom>
          <a:gradFill>
            <a:gsLst>
              <a:gs pos="145">
                <a:srgbClr val="00FFFF"/>
              </a:gs>
              <a:gs pos="935">
                <a:srgbClr val="45F57F"/>
              </a:gs>
              <a:gs pos="6242">
                <a:srgbClr val="8AEB00"/>
              </a:gs>
              <a:gs pos="26773">
                <a:srgbClr val="53CF00"/>
              </a:gs>
              <a:gs pos="86856">
                <a:srgbClr val="1DB200"/>
              </a:gs>
            </a:gsLst>
            <a:lin ang="21574730"/>
          </a:gra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86" name="Rectangle"/>
          <p:cNvSpPr/>
          <p:nvPr/>
        </p:nvSpPr>
        <p:spPr>
          <a:xfrm>
            <a:off x="2543579" y="5374339"/>
            <a:ext cx="7974465" cy="286869"/>
          </a:xfrm>
          <a:prstGeom prst="rect">
            <a:avLst/>
          </a:prstGeom>
          <a:gradFill>
            <a:gsLst>
              <a:gs pos="1297">
                <a:srgbClr val="999999"/>
              </a:gs>
              <a:gs pos="2467">
                <a:srgbClr val="A585B0"/>
              </a:gs>
              <a:gs pos="18891">
                <a:srgbClr val="B270C7"/>
              </a:gs>
              <a:gs pos="22763">
                <a:srgbClr val="C47AE3"/>
              </a:gs>
              <a:gs pos="40015">
                <a:srgbClr val="D783FF"/>
              </a:gs>
              <a:gs pos="44335">
                <a:srgbClr val="E08CDF"/>
              </a:gs>
              <a:gs pos="72890">
                <a:srgbClr val="EA95BF"/>
              </a:gs>
              <a:gs pos="75326">
                <a:srgbClr val="CF8CDF"/>
              </a:gs>
              <a:gs pos="88808">
                <a:srgbClr val="B483FF"/>
              </a:gs>
              <a:gs pos="92861">
                <a:srgbClr val="9583FF"/>
              </a:gs>
              <a:gs pos="93988">
                <a:srgbClr val="7783FF"/>
              </a:gs>
            </a:gsLst>
            <a:lin ang="21574730"/>
          </a:gra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87" name="Rectangle"/>
          <p:cNvSpPr/>
          <p:nvPr/>
        </p:nvSpPr>
        <p:spPr>
          <a:xfrm>
            <a:off x="2543578" y="5657238"/>
            <a:ext cx="466220" cy="851812"/>
          </a:xfrm>
          <a:prstGeom prst="rect">
            <a:avLst/>
          </a:prstGeom>
          <a:gradFill>
            <a:gsLst>
              <a:gs pos="10009">
                <a:srgbClr val="999999"/>
              </a:gs>
              <a:gs pos="35007">
                <a:srgbClr val="4DCCCC"/>
              </a:gs>
              <a:gs pos="100000">
                <a:srgbClr val="00FFFF"/>
              </a:gs>
            </a:gsLst>
            <a:lin ang="21574730"/>
          </a:gra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88" name="Rectangle"/>
          <p:cNvSpPr/>
          <p:nvPr/>
        </p:nvSpPr>
        <p:spPr>
          <a:xfrm>
            <a:off x="3007767" y="5657237"/>
            <a:ext cx="666210" cy="569512"/>
          </a:xfrm>
          <a:prstGeom prst="rect">
            <a:avLst/>
          </a:prstGeom>
          <a:gradFill>
            <a:gsLst>
              <a:gs pos="0">
                <a:srgbClr val="00FFFF"/>
              </a:gs>
              <a:gs pos="7289">
                <a:srgbClr val="7EFF85"/>
              </a:gs>
              <a:gs pos="24467">
                <a:srgbClr val="FBFF0A"/>
              </a:gs>
            </a:gsLst>
            <a:path>
              <a:fillToRect l="5903" t="50731" r="94096" b="49268"/>
            </a:path>
          </a:gra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89" name="Rectangle"/>
          <p:cNvSpPr/>
          <p:nvPr/>
        </p:nvSpPr>
        <p:spPr>
          <a:xfrm>
            <a:off x="2783588" y="6501613"/>
            <a:ext cx="7738822" cy="276821"/>
          </a:xfrm>
          <a:prstGeom prst="rect">
            <a:avLst/>
          </a:prstGeom>
          <a:gradFill>
            <a:gsLst>
              <a:gs pos="145">
                <a:srgbClr val="FFB380"/>
              </a:gs>
              <a:gs pos="6370">
                <a:srgbClr val="FFA440"/>
              </a:gs>
              <a:gs pos="15180">
                <a:srgbClr val="FF9400"/>
              </a:gs>
            </a:gsLst>
            <a:lin ang="21574730"/>
          </a:gra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90" name="Rectangle"/>
          <p:cNvSpPr/>
          <p:nvPr/>
        </p:nvSpPr>
        <p:spPr>
          <a:xfrm>
            <a:off x="3679452" y="5936578"/>
            <a:ext cx="2133288" cy="289241"/>
          </a:xfrm>
          <a:prstGeom prst="rect">
            <a:avLst/>
          </a:prstGeom>
          <a:gradFill>
            <a:gsLst>
              <a:gs pos="0">
                <a:srgbClr val="FBFF0A"/>
              </a:gs>
              <a:gs pos="6400">
                <a:srgbClr val="F5900C"/>
              </a:gs>
              <a:gs pos="12707">
                <a:srgbClr val="EF210D"/>
              </a:gs>
            </a:gsLst>
            <a:lin ang="21574730"/>
          </a:gra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91" name="Rectangle"/>
          <p:cNvSpPr/>
          <p:nvPr/>
        </p:nvSpPr>
        <p:spPr>
          <a:xfrm>
            <a:off x="3679452" y="5657238"/>
            <a:ext cx="3605519" cy="287966"/>
          </a:xfrm>
          <a:prstGeom prst="rect">
            <a:avLst/>
          </a:prstGeom>
          <a:gradFill>
            <a:gsLst>
              <a:gs pos="0">
                <a:srgbClr val="FBFF0A"/>
              </a:gs>
              <a:gs pos="6551">
                <a:srgbClr val="7FCB84"/>
              </a:gs>
              <a:gs pos="52447">
                <a:srgbClr val="0296FD"/>
              </a:gs>
              <a:gs pos="55343">
                <a:srgbClr val="42A6FE"/>
              </a:gs>
              <a:gs pos="66766">
                <a:srgbClr val="82B6FF"/>
              </a:gs>
            </a:gsLst>
            <a:lin ang="21574730"/>
          </a:gra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192" name="Archesporial…"/>
          <p:cNvSpPr txBox="1"/>
          <p:nvPr/>
        </p:nvSpPr>
        <p:spPr>
          <a:xfrm>
            <a:off x="2602976" y="5344233"/>
            <a:ext cx="686086" cy="31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r">
              <a:defRPr sz="1100"/>
            </a:pPr>
            <a:r>
              <a:rPr sz="773" dirty="0">
                <a:highlight>
                  <a:srgbClr val="FFFF00"/>
                </a:highlight>
              </a:rPr>
              <a:t>Ar</a:t>
            </a:r>
            <a:r>
              <a:rPr lang="en-US" sz="773" dirty="0">
                <a:highlight>
                  <a:srgbClr val="FFFF00"/>
                </a:highlight>
              </a:rPr>
              <a:t>chesporial</a:t>
            </a:r>
          </a:p>
          <a:p>
            <a:pPr>
              <a:defRPr sz="1100"/>
            </a:pPr>
            <a:r>
              <a:rPr lang="en-US" sz="773" dirty="0">
                <a:highlight>
                  <a:srgbClr val="FFFF00"/>
                </a:highlight>
              </a:rPr>
              <a:t>Cell</a:t>
            </a:r>
          </a:p>
        </p:txBody>
      </p:sp>
      <p:sp>
        <p:nvSpPr>
          <p:cNvPr id="193" name="Pollen Mother…"/>
          <p:cNvSpPr txBox="1"/>
          <p:nvPr/>
        </p:nvSpPr>
        <p:spPr>
          <a:xfrm>
            <a:off x="4624885" y="5362763"/>
            <a:ext cx="748603" cy="31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r">
              <a:defRPr sz="1100"/>
            </a:pPr>
            <a:r>
              <a:rPr sz="773" dirty="0"/>
              <a:t>Pollen Mother</a:t>
            </a:r>
          </a:p>
          <a:p>
            <a:pPr>
              <a:defRPr sz="1100"/>
            </a:pPr>
            <a:r>
              <a:rPr sz="773" dirty="0"/>
              <a:t>Cell</a:t>
            </a:r>
          </a:p>
        </p:txBody>
      </p:sp>
      <p:sp>
        <p:nvSpPr>
          <p:cNvPr id="194" name="Uninucleate…"/>
          <p:cNvSpPr txBox="1"/>
          <p:nvPr/>
        </p:nvSpPr>
        <p:spPr>
          <a:xfrm>
            <a:off x="6924504" y="5362763"/>
            <a:ext cx="593112" cy="31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r">
              <a:defRPr sz="1100"/>
            </a:pPr>
            <a:r>
              <a:rPr sz="773" dirty="0"/>
              <a:t>Uninucleate</a:t>
            </a:r>
          </a:p>
          <a:p>
            <a:pPr algn="r">
              <a:defRPr sz="1100"/>
            </a:pPr>
            <a:r>
              <a:rPr sz="773" dirty="0"/>
              <a:t> Microspore</a:t>
            </a:r>
          </a:p>
        </p:txBody>
      </p:sp>
      <p:sp>
        <p:nvSpPr>
          <p:cNvPr id="195" name="Bicellular…"/>
          <p:cNvSpPr txBox="1"/>
          <p:nvPr/>
        </p:nvSpPr>
        <p:spPr>
          <a:xfrm>
            <a:off x="8943250" y="5362763"/>
            <a:ext cx="562655" cy="310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1100"/>
            </a:pPr>
            <a:r>
              <a:rPr sz="773" dirty="0"/>
              <a:t>Bicellular</a:t>
            </a:r>
          </a:p>
          <a:p>
            <a:pPr>
              <a:defRPr sz="1100"/>
            </a:pPr>
            <a:r>
              <a:rPr sz="773" dirty="0"/>
              <a:t>Microspore</a:t>
            </a:r>
          </a:p>
        </p:txBody>
      </p:sp>
      <p:sp>
        <p:nvSpPr>
          <p:cNvPr id="196" name="Pollen"/>
          <p:cNvSpPr txBox="1"/>
          <p:nvPr/>
        </p:nvSpPr>
        <p:spPr>
          <a:xfrm>
            <a:off x="10103786" y="5422234"/>
            <a:ext cx="346250"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100"/>
            </a:lvl1pPr>
          </a:lstStyle>
          <a:p>
            <a:r>
              <a:rPr sz="773" dirty="0"/>
              <a:t>Pollen</a:t>
            </a:r>
          </a:p>
        </p:txBody>
      </p:sp>
      <p:sp>
        <p:nvSpPr>
          <p:cNvPr id="197" name="PPC"/>
          <p:cNvSpPr txBox="1"/>
          <p:nvPr/>
        </p:nvSpPr>
        <p:spPr>
          <a:xfrm>
            <a:off x="2703360" y="6033364"/>
            <a:ext cx="275718"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PPC</a:t>
            </a:r>
          </a:p>
        </p:txBody>
      </p:sp>
      <p:sp>
        <p:nvSpPr>
          <p:cNvPr id="198" name="SPL"/>
          <p:cNvSpPr txBox="1"/>
          <p:nvPr/>
        </p:nvSpPr>
        <p:spPr>
          <a:xfrm>
            <a:off x="3319853" y="5886001"/>
            <a:ext cx="258084"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SPL</a:t>
            </a:r>
          </a:p>
        </p:txBody>
      </p:sp>
      <p:sp>
        <p:nvSpPr>
          <p:cNvPr id="199" name="Endothecium"/>
          <p:cNvSpPr txBox="1"/>
          <p:nvPr/>
        </p:nvSpPr>
        <p:spPr>
          <a:xfrm>
            <a:off x="6527222" y="6275553"/>
            <a:ext cx="647614"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Endothecium</a:t>
            </a:r>
          </a:p>
        </p:txBody>
      </p:sp>
      <p:sp>
        <p:nvSpPr>
          <p:cNvPr id="200" name="Uninucleate Tapetum"/>
          <p:cNvSpPr txBox="1"/>
          <p:nvPr/>
        </p:nvSpPr>
        <p:spPr>
          <a:xfrm>
            <a:off x="4375974" y="5707565"/>
            <a:ext cx="1009893"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Uninucleate Tapetum</a:t>
            </a:r>
          </a:p>
        </p:txBody>
      </p:sp>
      <p:sp>
        <p:nvSpPr>
          <p:cNvPr id="201" name="Epidermis"/>
          <p:cNvSpPr txBox="1"/>
          <p:nvPr/>
        </p:nvSpPr>
        <p:spPr>
          <a:xfrm>
            <a:off x="6515461" y="6557878"/>
            <a:ext cx="512962"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Epidermis</a:t>
            </a:r>
          </a:p>
        </p:txBody>
      </p:sp>
      <p:sp>
        <p:nvSpPr>
          <p:cNvPr id="202" name="Binucleate Tapetum"/>
          <p:cNvSpPr txBox="1"/>
          <p:nvPr/>
        </p:nvSpPr>
        <p:spPr>
          <a:xfrm>
            <a:off x="6071745" y="5707565"/>
            <a:ext cx="948979"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Binucleate Tapetum</a:t>
            </a:r>
          </a:p>
        </p:txBody>
      </p:sp>
      <p:sp>
        <p:nvSpPr>
          <p:cNvPr id="203" name="Middle Layer"/>
          <p:cNvSpPr txBox="1"/>
          <p:nvPr/>
        </p:nvSpPr>
        <p:spPr>
          <a:xfrm>
            <a:off x="4505016" y="5985658"/>
            <a:ext cx="637996"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Middle Layer</a:t>
            </a:r>
          </a:p>
        </p:txBody>
      </p:sp>
      <p:pic>
        <p:nvPicPr>
          <p:cNvPr id="207" name="Screen Shot 2022-08-04 at 11.51.37 AM.png" descr="Screen Shot 2022-08-04 at 11.51.37 AM.png"/>
          <p:cNvPicPr>
            <a:picLocks noChangeAspect="1"/>
          </p:cNvPicPr>
          <p:nvPr/>
        </p:nvPicPr>
        <p:blipFill>
          <a:blip r:embed="rId8"/>
          <a:srcRect l="7049" b="7138"/>
          <a:stretch>
            <a:fillRect/>
          </a:stretch>
        </p:blipFill>
        <p:spPr>
          <a:xfrm>
            <a:off x="8476047" y="3514086"/>
            <a:ext cx="985614" cy="901664"/>
          </a:xfrm>
          <a:prstGeom prst="rect">
            <a:avLst/>
          </a:prstGeom>
          <a:ln w="12700">
            <a:miter lim="400000"/>
          </a:ln>
        </p:spPr>
      </p:pic>
      <p:pic>
        <p:nvPicPr>
          <p:cNvPr id="208" name="Screen Shot 2022-08-04 at 11.51.49 AM.png" descr="Screen Shot 2022-08-04 at 11.51.49 AM.png"/>
          <p:cNvPicPr>
            <a:picLocks noChangeAspect="1"/>
          </p:cNvPicPr>
          <p:nvPr/>
        </p:nvPicPr>
        <p:blipFill>
          <a:blip r:embed="rId9"/>
          <a:srcRect l="16406" b="4029"/>
          <a:stretch>
            <a:fillRect/>
          </a:stretch>
        </p:blipFill>
        <p:spPr>
          <a:xfrm>
            <a:off x="9527831" y="3373153"/>
            <a:ext cx="1182246" cy="1058686"/>
          </a:xfrm>
          <a:prstGeom prst="rect">
            <a:avLst/>
          </a:prstGeom>
          <a:ln w="12700">
            <a:miter lim="400000"/>
          </a:ln>
        </p:spPr>
      </p:pic>
      <p:grpSp>
        <p:nvGrpSpPr>
          <p:cNvPr id="240" name="Group"/>
          <p:cNvGrpSpPr/>
          <p:nvPr/>
        </p:nvGrpSpPr>
        <p:grpSpPr>
          <a:xfrm>
            <a:off x="1842466" y="1837651"/>
            <a:ext cx="9003194" cy="1294665"/>
            <a:chOff x="0" y="0"/>
            <a:chExt cx="10049617" cy="877130"/>
          </a:xfrm>
        </p:grpSpPr>
        <p:sp>
          <p:nvSpPr>
            <p:cNvPr id="220" name="Square"/>
            <p:cNvSpPr/>
            <p:nvPr/>
          </p:nvSpPr>
          <p:spPr>
            <a:xfrm>
              <a:off x="5583263" y="555568"/>
              <a:ext cx="317501" cy="321562"/>
            </a:xfrm>
            <a:prstGeom prst="rect">
              <a:avLst/>
            </a:prstGeom>
            <a:solidFill>
              <a:srgbClr val="EF210D"/>
            </a:soli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1" name="Square"/>
            <p:cNvSpPr/>
            <p:nvPr/>
          </p:nvSpPr>
          <p:spPr>
            <a:xfrm>
              <a:off x="3751808" y="0"/>
              <a:ext cx="317501" cy="321562"/>
            </a:xfrm>
            <a:prstGeom prst="rect">
              <a:avLst/>
            </a:prstGeom>
            <a:gradFill flip="none" rotWithShape="1">
              <a:gsLst>
                <a:gs pos="0">
                  <a:srgbClr val="B474C8"/>
                </a:gs>
                <a:gs pos="100000">
                  <a:srgbClr val="D884FF"/>
                </a:gs>
              </a:gsLst>
              <a:lin ang="0" scaled="0"/>
            </a:gra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2" name="Square"/>
            <p:cNvSpPr/>
            <p:nvPr/>
          </p:nvSpPr>
          <p:spPr>
            <a:xfrm>
              <a:off x="5583263" y="0"/>
              <a:ext cx="317501" cy="321562"/>
            </a:xfrm>
            <a:prstGeom prst="rect">
              <a:avLst/>
            </a:prstGeom>
            <a:solidFill>
              <a:srgbClr val="FF9400"/>
            </a:soli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3" name="Square"/>
            <p:cNvSpPr/>
            <p:nvPr/>
          </p:nvSpPr>
          <p:spPr>
            <a:xfrm>
              <a:off x="3751808" y="555568"/>
              <a:ext cx="317501" cy="321562"/>
            </a:xfrm>
            <a:prstGeom prst="rect">
              <a:avLst/>
            </a:prstGeom>
            <a:gradFill flip="none" rotWithShape="1">
              <a:gsLst>
                <a:gs pos="0">
                  <a:srgbClr val="8CEC00"/>
                </a:gs>
                <a:gs pos="100000">
                  <a:srgbClr val="1CAF00"/>
                </a:gs>
              </a:gsLst>
              <a:lin ang="0" scaled="0"/>
            </a:gra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4" name="Square"/>
            <p:cNvSpPr/>
            <p:nvPr/>
          </p:nvSpPr>
          <p:spPr>
            <a:xfrm>
              <a:off x="1590154" y="555568"/>
              <a:ext cx="317501" cy="321562"/>
            </a:xfrm>
            <a:prstGeom prst="rect">
              <a:avLst/>
            </a:prstGeom>
            <a:solidFill>
              <a:srgbClr val="FFFC01"/>
            </a:soli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5" name="Square"/>
            <p:cNvSpPr/>
            <p:nvPr/>
          </p:nvSpPr>
          <p:spPr>
            <a:xfrm>
              <a:off x="7310623" y="0"/>
              <a:ext cx="317501" cy="321562"/>
            </a:xfrm>
            <a:prstGeom prst="rect">
              <a:avLst/>
            </a:prstGeom>
            <a:gradFill flip="none" rotWithShape="1">
              <a:gsLst>
                <a:gs pos="0">
                  <a:srgbClr val="0296FD"/>
                </a:gs>
                <a:gs pos="100000">
                  <a:srgbClr val="073884"/>
                </a:gs>
              </a:gsLst>
              <a:lin ang="21574730" scaled="0"/>
            </a:gra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6" name="Square"/>
            <p:cNvSpPr/>
            <p:nvPr/>
          </p:nvSpPr>
          <p:spPr>
            <a:xfrm>
              <a:off x="0" y="555568"/>
              <a:ext cx="317500" cy="321562"/>
            </a:xfrm>
            <a:prstGeom prst="rect">
              <a:avLst/>
            </a:prstGeom>
            <a:solidFill>
              <a:srgbClr val="999999"/>
            </a:soli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7" name="Square"/>
            <p:cNvSpPr/>
            <p:nvPr/>
          </p:nvSpPr>
          <p:spPr>
            <a:xfrm>
              <a:off x="0" y="0"/>
              <a:ext cx="317500" cy="321562"/>
            </a:xfrm>
            <a:prstGeom prst="rect">
              <a:avLst/>
            </a:prstGeom>
            <a:solidFill>
              <a:srgbClr val="FFB380"/>
            </a:soli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8" name="Square"/>
            <p:cNvSpPr/>
            <p:nvPr/>
          </p:nvSpPr>
          <p:spPr>
            <a:xfrm>
              <a:off x="1590154" y="0"/>
              <a:ext cx="317501" cy="321562"/>
            </a:xfrm>
            <a:prstGeom prst="rect">
              <a:avLst/>
            </a:prstGeom>
            <a:solidFill>
              <a:srgbClr val="00FFFF"/>
            </a:soli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29" name="Square"/>
            <p:cNvSpPr/>
            <p:nvPr/>
          </p:nvSpPr>
          <p:spPr>
            <a:xfrm>
              <a:off x="7310623" y="555568"/>
              <a:ext cx="317501" cy="321562"/>
            </a:xfrm>
            <a:prstGeom prst="rect">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a:defRPr sz="1500" b="0">
                  <a:solidFill>
                    <a:srgbClr val="FFFFFF"/>
                  </a:solidFill>
                  <a:latin typeface="+mn-lt"/>
                  <a:ea typeface="+mn-ea"/>
                  <a:cs typeface="+mn-cs"/>
                  <a:sym typeface="Helvetica Neue Medium"/>
                </a:defRPr>
              </a:pPr>
              <a:endParaRPr sz="1055" dirty="0"/>
            </a:p>
          </p:txBody>
        </p:sp>
        <p:sp>
          <p:nvSpPr>
            <p:cNvPr id="230" name="Layer 1"/>
            <p:cNvSpPr txBox="1"/>
            <p:nvPr/>
          </p:nvSpPr>
          <p:spPr>
            <a:xfrm>
              <a:off x="320880" y="42511"/>
              <a:ext cx="939392"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Layer 1</a:t>
              </a:r>
            </a:p>
          </p:txBody>
        </p:sp>
        <p:sp>
          <p:nvSpPr>
            <p:cNvPr id="231" name="Layer 2"/>
            <p:cNvSpPr txBox="1"/>
            <p:nvPr/>
          </p:nvSpPr>
          <p:spPr>
            <a:xfrm>
              <a:off x="333579" y="588467"/>
              <a:ext cx="898238"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Layer</a:t>
              </a:r>
              <a:r>
                <a:rPr sz="773" dirty="0"/>
                <a:t> </a:t>
              </a:r>
              <a:r>
                <a:rPr sz="1800" dirty="0"/>
                <a:t>2</a:t>
              </a:r>
            </a:p>
          </p:txBody>
        </p:sp>
        <p:sp>
          <p:nvSpPr>
            <p:cNvPr id="232" name="Primary Parietal Cell"/>
            <p:cNvSpPr txBox="1"/>
            <p:nvPr/>
          </p:nvSpPr>
          <p:spPr>
            <a:xfrm>
              <a:off x="1982973" y="42511"/>
              <a:ext cx="1198843"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lang="en-US" sz="1800" dirty="0"/>
                <a:t>1 </a:t>
              </a:r>
              <a:r>
                <a:rPr sz="773" dirty="0"/>
                <a:t> </a:t>
              </a:r>
              <a:r>
                <a:rPr sz="1800" dirty="0"/>
                <a:t>Parietal</a:t>
              </a:r>
              <a:endParaRPr sz="773" dirty="0"/>
            </a:p>
          </p:txBody>
        </p:sp>
        <p:sp>
          <p:nvSpPr>
            <p:cNvPr id="233" name="Secondary Parietal Cell"/>
            <p:cNvSpPr txBox="1"/>
            <p:nvPr/>
          </p:nvSpPr>
          <p:spPr>
            <a:xfrm>
              <a:off x="2045480" y="579829"/>
              <a:ext cx="1259680"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lang="en-US" sz="1800" dirty="0"/>
                <a:t>2</a:t>
              </a:r>
              <a:r>
                <a:rPr sz="773" dirty="0"/>
                <a:t> </a:t>
              </a:r>
              <a:r>
                <a:rPr lang="en-US" sz="773" dirty="0"/>
                <a:t> </a:t>
              </a:r>
              <a:r>
                <a:rPr sz="1800" dirty="0"/>
                <a:t>Parietal</a:t>
              </a:r>
              <a:r>
                <a:rPr sz="773" dirty="0"/>
                <a:t> </a:t>
              </a:r>
              <a:r>
                <a:rPr lang="en-US" sz="1800" dirty="0"/>
                <a:t> </a:t>
              </a:r>
              <a:endParaRPr sz="1800" dirty="0"/>
            </a:p>
          </p:txBody>
        </p:sp>
        <p:sp>
          <p:nvSpPr>
            <p:cNvPr id="234" name="Germinal Cell"/>
            <p:cNvSpPr txBox="1"/>
            <p:nvPr/>
          </p:nvSpPr>
          <p:spPr>
            <a:xfrm>
              <a:off x="4079038" y="42511"/>
              <a:ext cx="1186317"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Germinal</a:t>
              </a:r>
              <a:r>
                <a:rPr sz="773" dirty="0"/>
                <a:t> </a:t>
              </a:r>
              <a:r>
                <a:rPr lang="en-US" sz="773" dirty="0"/>
                <a:t> </a:t>
              </a:r>
              <a:endParaRPr sz="773" dirty="0"/>
            </a:p>
          </p:txBody>
        </p:sp>
        <p:sp>
          <p:nvSpPr>
            <p:cNvPr id="235" name="Endothecium"/>
            <p:cNvSpPr txBox="1"/>
            <p:nvPr/>
          </p:nvSpPr>
          <p:spPr>
            <a:xfrm>
              <a:off x="4043432" y="588467"/>
              <a:ext cx="1583546"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Endothecium</a:t>
              </a:r>
            </a:p>
          </p:txBody>
        </p:sp>
        <p:sp>
          <p:nvSpPr>
            <p:cNvPr id="236" name="Epidermis"/>
            <p:cNvSpPr txBox="1"/>
            <p:nvPr/>
          </p:nvSpPr>
          <p:spPr>
            <a:xfrm>
              <a:off x="5907930" y="42511"/>
              <a:ext cx="1225683"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Epidermis</a:t>
              </a:r>
            </a:p>
          </p:txBody>
        </p:sp>
        <p:sp>
          <p:nvSpPr>
            <p:cNvPr id="237" name="Middle Layer"/>
            <p:cNvSpPr txBox="1"/>
            <p:nvPr/>
          </p:nvSpPr>
          <p:spPr>
            <a:xfrm>
              <a:off x="5836717" y="588467"/>
              <a:ext cx="1513762"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Middle</a:t>
              </a:r>
              <a:r>
                <a:rPr sz="773" dirty="0"/>
                <a:t> </a:t>
              </a:r>
              <a:r>
                <a:rPr sz="1800" dirty="0"/>
                <a:t>Layer</a:t>
              </a:r>
            </a:p>
          </p:txBody>
        </p:sp>
        <p:sp>
          <p:nvSpPr>
            <p:cNvPr id="238" name="Tapetum"/>
            <p:cNvSpPr txBox="1"/>
            <p:nvPr/>
          </p:nvSpPr>
          <p:spPr>
            <a:xfrm>
              <a:off x="7614439" y="42511"/>
              <a:ext cx="1068295"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Tapetum</a:t>
              </a:r>
            </a:p>
          </p:txBody>
        </p:sp>
        <p:sp>
          <p:nvSpPr>
            <p:cNvPr id="239" name="Connective/Vascular"/>
            <p:cNvSpPr txBox="1"/>
            <p:nvPr/>
          </p:nvSpPr>
          <p:spPr>
            <a:xfrm>
              <a:off x="7626308" y="588467"/>
              <a:ext cx="2423309" cy="2365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100"/>
              </a:lvl1pPr>
            </a:lstStyle>
            <a:p>
              <a:r>
                <a:rPr sz="1800" dirty="0"/>
                <a:t>Connective/Vascular</a:t>
              </a:r>
            </a:p>
          </p:txBody>
        </p:sp>
      </p:grpSp>
      <p:sp>
        <p:nvSpPr>
          <p:cNvPr id="241" name="DAP"/>
          <p:cNvSpPr txBox="1"/>
          <p:nvPr/>
        </p:nvSpPr>
        <p:spPr>
          <a:xfrm>
            <a:off x="2008716" y="4903612"/>
            <a:ext cx="275718" cy="1910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defRPr sz="1100"/>
            </a:lvl1pPr>
          </a:lstStyle>
          <a:p>
            <a:r>
              <a:rPr sz="773" dirty="0"/>
              <a:t>DAP</a:t>
            </a:r>
          </a:p>
        </p:txBody>
      </p:sp>
      <p:grpSp>
        <p:nvGrpSpPr>
          <p:cNvPr id="250" name="Group"/>
          <p:cNvGrpSpPr/>
          <p:nvPr/>
        </p:nvGrpSpPr>
        <p:grpSpPr>
          <a:xfrm>
            <a:off x="2284719" y="4901472"/>
            <a:ext cx="5542021" cy="212815"/>
            <a:chOff x="0" y="-7596"/>
            <a:chExt cx="7881984" cy="302668"/>
          </a:xfrm>
        </p:grpSpPr>
        <p:sp>
          <p:nvSpPr>
            <p:cNvPr id="242" name="3"/>
            <p:cNvSpPr txBox="1"/>
            <p:nvPr/>
          </p:nvSpPr>
          <p:spPr>
            <a:xfrm>
              <a:off x="954792" y="-7596"/>
              <a:ext cx="196066"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3</a:t>
              </a:r>
            </a:p>
          </p:txBody>
        </p:sp>
        <p:sp>
          <p:nvSpPr>
            <p:cNvPr id="243" name="0"/>
            <p:cNvSpPr txBox="1"/>
            <p:nvPr/>
          </p:nvSpPr>
          <p:spPr>
            <a:xfrm>
              <a:off x="0" y="-7596"/>
              <a:ext cx="196066"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0</a:t>
              </a:r>
            </a:p>
          </p:txBody>
        </p:sp>
        <p:sp>
          <p:nvSpPr>
            <p:cNvPr id="244" name="5"/>
            <p:cNvSpPr txBox="1"/>
            <p:nvPr/>
          </p:nvSpPr>
          <p:spPr>
            <a:xfrm>
              <a:off x="1909585" y="-7596"/>
              <a:ext cx="196066"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5</a:t>
              </a:r>
            </a:p>
          </p:txBody>
        </p:sp>
        <p:sp>
          <p:nvSpPr>
            <p:cNvPr id="245" name="8"/>
            <p:cNvSpPr txBox="1"/>
            <p:nvPr/>
          </p:nvSpPr>
          <p:spPr>
            <a:xfrm>
              <a:off x="2864378" y="-7596"/>
              <a:ext cx="196066"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8</a:t>
              </a:r>
            </a:p>
          </p:txBody>
        </p:sp>
        <p:sp>
          <p:nvSpPr>
            <p:cNvPr id="246" name="9"/>
            <p:cNvSpPr txBox="1"/>
            <p:nvPr/>
          </p:nvSpPr>
          <p:spPr>
            <a:xfrm>
              <a:off x="3819171" y="-7596"/>
              <a:ext cx="196066"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9</a:t>
              </a:r>
            </a:p>
          </p:txBody>
        </p:sp>
        <p:sp>
          <p:nvSpPr>
            <p:cNvPr id="247" name="30"/>
            <p:cNvSpPr txBox="1"/>
            <p:nvPr/>
          </p:nvSpPr>
          <p:spPr>
            <a:xfrm>
              <a:off x="7592445" y="-7596"/>
              <a:ext cx="289539"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30</a:t>
              </a:r>
            </a:p>
          </p:txBody>
        </p:sp>
        <p:sp>
          <p:nvSpPr>
            <p:cNvPr id="248" name="2"/>
            <p:cNvSpPr txBox="1"/>
            <p:nvPr/>
          </p:nvSpPr>
          <p:spPr>
            <a:xfrm>
              <a:off x="477396" y="-7596"/>
              <a:ext cx="196066"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2</a:t>
              </a:r>
            </a:p>
          </p:txBody>
        </p:sp>
        <p:sp>
          <p:nvSpPr>
            <p:cNvPr id="249" name="4"/>
            <p:cNvSpPr txBox="1"/>
            <p:nvPr/>
          </p:nvSpPr>
          <p:spPr>
            <a:xfrm>
              <a:off x="1432189" y="-7596"/>
              <a:ext cx="196066" cy="302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300" b="0"/>
              </a:lvl1pPr>
            </a:lstStyle>
            <a:p>
              <a:r>
                <a:rPr sz="914" dirty="0"/>
                <a:t>4</a:t>
              </a:r>
            </a:p>
          </p:txBody>
        </p:sp>
      </p:grpSp>
    </p:spTree>
    <p:extLst>
      <p:ext uri="{BB962C8B-B14F-4D97-AF65-F5344CB8AC3E}">
        <p14:creationId xmlns:p14="http://schemas.microsoft.com/office/powerpoint/2010/main" val="2454384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B934-1932-7F76-2F05-0EA877D2AEA5}"/>
              </a:ext>
            </a:extLst>
          </p:cNvPr>
          <p:cNvSpPr>
            <a:spLocks noGrp="1"/>
          </p:cNvSpPr>
          <p:nvPr>
            <p:ph type="title"/>
          </p:nvPr>
        </p:nvSpPr>
        <p:spPr/>
        <p:txBody>
          <a:bodyPr>
            <a:normAutofit/>
          </a:bodyPr>
          <a:lstStyle/>
          <a:p>
            <a:pPr algn="ctr"/>
            <a:r>
              <a:rPr lang="en-US" sz="4800" dirty="0">
                <a:solidFill>
                  <a:srgbClr val="FF0000"/>
                </a:solidFill>
              </a:rPr>
              <a:t>Why study anthers?</a:t>
            </a:r>
          </a:p>
        </p:txBody>
      </p:sp>
      <p:sp>
        <p:nvSpPr>
          <p:cNvPr id="3" name="Content Placeholder 2">
            <a:extLst>
              <a:ext uri="{FF2B5EF4-FFF2-40B4-BE49-F238E27FC236}">
                <a16:creationId xmlns:a16="http://schemas.microsoft.com/office/drawing/2014/main" id="{EF8161EA-3747-EF32-66A3-A309CC9EAE16}"/>
              </a:ext>
            </a:extLst>
          </p:cNvPr>
          <p:cNvSpPr>
            <a:spLocks noGrp="1"/>
          </p:cNvSpPr>
          <p:nvPr>
            <p:ph idx="1"/>
          </p:nvPr>
        </p:nvSpPr>
        <p:spPr>
          <a:xfrm>
            <a:off x="125620" y="1814680"/>
            <a:ext cx="11361530" cy="3733800"/>
          </a:xfrm>
        </p:spPr>
        <p:txBody>
          <a:bodyPr>
            <a:normAutofit/>
          </a:bodyPr>
          <a:lstStyle/>
          <a:p>
            <a:pPr>
              <a:buFont typeface="Wingdings" panose="05000000000000000000" pitchFamily="2" charset="2"/>
              <a:buChar char="v"/>
            </a:pPr>
            <a:r>
              <a:rPr lang="en-US" sz="3600" dirty="0"/>
              <a:t>Anthers </a:t>
            </a:r>
            <a:r>
              <a:rPr lang="en-US" sz="3600" dirty="0">
                <a:solidFill>
                  <a:srgbClr val="0000FF"/>
                </a:solidFill>
              </a:rPr>
              <a:t>express the most genes </a:t>
            </a:r>
            <a:r>
              <a:rPr lang="en-US" sz="3600" dirty="0"/>
              <a:t>of any plant organ.</a:t>
            </a:r>
          </a:p>
          <a:p>
            <a:pPr>
              <a:buFont typeface="Wingdings" panose="05000000000000000000" pitchFamily="2" charset="2"/>
              <a:buChar char="v"/>
            </a:pPr>
            <a:r>
              <a:rPr lang="en-US" sz="3600" dirty="0">
                <a:solidFill>
                  <a:srgbClr val="0000FF"/>
                </a:solidFill>
              </a:rPr>
              <a:t>No meristem </a:t>
            </a:r>
            <a:r>
              <a:rPr lang="en-US" sz="3600" dirty="0"/>
              <a:t>– expect distinct developmental mechanisms for </a:t>
            </a:r>
            <a:r>
              <a:rPr lang="en-US" sz="3600" i="1" dirty="0"/>
              <a:t>de novo </a:t>
            </a:r>
            <a:r>
              <a:rPr lang="en-US" sz="3600" dirty="0"/>
              <a:t>acquisition of cell fate.</a:t>
            </a:r>
          </a:p>
          <a:p>
            <a:pPr>
              <a:buFont typeface="Wingdings" panose="05000000000000000000" pitchFamily="2" charset="2"/>
              <a:buChar char="v"/>
            </a:pPr>
            <a:r>
              <a:rPr lang="en-US" sz="3600" dirty="0">
                <a:solidFill>
                  <a:srgbClr val="0000FF"/>
                </a:solidFill>
              </a:rPr>
              <a:t>One third of the annual plant lifecycle is required </a:t>
            </a:r>
            <a:r>
              <a:rPr lang="en-US" sz="3600" dirty="0"/>
              <a:t>to build an anther and pollen.</a:t>
            </a:r>
          </a:p>
          <a:p>
            <a:pPr marL="0" indent="0">
              <a:buNone/>
            </a:pPr>
            <a:endParaRPr lang="en-US" dirty="0"/>
          </a:p>
        </p:txBody>
      </p:sp>
      <p:grpSp>
        <p:nvGrpSpPr>
          <p:cNvPr id="8" name="Group 7">
            <a:extLst>
              <a:ext uri="{FF2B5EF4-FFF2-40B4-BE49-F238E27FC236}">
                <a16:creationId xmlns:a16="http://schemas.microsoft.com/office/drawing/2014/main" id="{D96B0128-9B0C-1C24-2BDC-54EEFB80CC37}"/>
              </a:ext>
            </a:extLst>
          </p:cNvPr>
          <p:cNvGrpSpPr/>
          <p:nvPr/>
        </p:nvGrpSpPr>
        <p:grpSpPr>
          <a:xfrm>
            <a:off x="2226237" y="4767585"/>
            <a:ext cx="8147838" cy="650730"/>
            <a:chOff x="2073837" y="5415285"/>
            <a:chExt cx="8147838" cy="650730"/>
          </a:xfrm>
        </p:grpSpPr>
        <p:sp>
          <p:nvSpPr>
            <p:cNvPr id="4" name="TextBox 3">
              <a:extLst>
                <a:ext uri="{FF2B5EF4-FFF2-40B4-BE49-F238E27FC236}">
                  <a16:creationId xmlns:a16="http://schemas.microsoft.com/office/drawing/2014/main" id="{C1396CB9-F3DF-9CDF-FDFC-7E1AADBE7107}"/>
                </a:ext>
              </a:extLst>
            </p:cNvPr>
            <p:cNvSpPr txBox="1"/>
            <p:nvPr/>
          </p:nvSpPr>
          <p:spPr>
            <a:xfrm>
              <a:off x="2073837" y="5419685"/>
              <a:ext cx="2696925" cy="646330"/>
            </a:xfrm>
            <a:prstGeom prst="rect">
              <a:avLst/>
            </a:prstGeom>
            <a:solidFill>
              <a:srgbClr val="269626"/>
            </a:solidFill>
            <a:ln w="28575">
              <a:solidFill>
                <a:srgbClr val="FF0000"/>
              </a:solidFill>
            </a:ln>
          </p:spPr>
          <p:txBody>
            <a:bodyPr wrap="square" rtlCol="0">
              <a:spAutoFit/>
            </a:bodyPr>
            <a:lstStyle/>
            <a:p>
              <a:pPr algn="ctr"/>
              <a:r>
                <a:rPr lang="en-US" sz="3600" dirty="0">
                  <a:solidFill>
                    <a:srgbClr val="FFFF00"/>
                  </a:solidFill>
                </a:rPr>
                <a:t>Vegetative</a:t>
              </a:r>
              <a:r>
                <a:rPr lang="en-US" sz="3600" dirty="0"/>
                <a:t> </a:t>
              </a:r>
            </a:p>
          </p:txBody>
        </p:sp>
        <p:sp>
          <p:nvSpPr>
            <p:cNvPr id="5" name="TextBox 4">
              <a:extLst>
                <a:ext uri="{FF2B5EF4-FFF2-40B4-BE49-F238E27FC236}">
                  <a16:creationId xmlns:a16="http://schemas.microsoft.com/office/drawing/2014/main" id="{B8C59A22-17CB-3912-4AED-38AFDFD5CD84}"/>
                </a:ext>
              </a:extLst>
            </p:cNvPr>
            <p:cNvSpPr txBox="1"/>
            <p:nvPr/>
          </p:nvSpPr>
          <p:spPr>
            <a:xfrm>
              <a:off x="7677163" y="5415285"/>
              <a:ext cx="2544512" cy="646331"/>
            </a:xfrm>
            <a:prstGeom prst="rect">
              <a:avLst/>
            </a:prstGeom>
            <a:solidFill>
              <a:schemeClr val="accent4">
                <a:lumMod val="20000"/>
                <a:lumOff val="80000"/>
              </a:schemeClr>
            </a:solidFill>
            <a:ln w="38100">
              <a:solidFill>
                <a:srgbClr val="FF0000"/>
              </a:solidFill>
            </a:ln>
          </p:spPr>
          <p:txBody>
            <a:bodyPr wrap="square" rtlCol="0">
              <a:spAutoFit/>
            </a:bodyPr>
            <a:lstStyle/>
            <a:p>
              <a:pPr algn="ctr"/>
              <a:r>
                <a:rPr lang="en-US" sz="3600" dirty="0"/>
                <a:t>Seed</a:t>
              </a:r>
              <a:r>
                <a:rPr lang="en-US" sz="3200" dirty="0"/>
                <a:t>  </a:t>
              </a:r>
            </a:p>
          </p:txBody>
        </p:sp>
        <p:sp>
          <p:nvSpPr>
            <p:cNvPr id="6" name="TextBox 5">
              <a:extLst>
                <a:ext uri="{FF2B5EF4-FFF2-40B4-BE49-F238E27FC236}">
                  <a16:creationId xmlns:a16="http://schemas.microsoft.com/office/drawing/2014/main" id="{1D055517-06A3-C150-29E2-E52DA3F9688C}"/>
                </a:ext>
              </a:extLst>
            </p:cNvPr>
            <p:cNvSpPr txBox="1"/>
            <p:nvPr/>
          </p:nvSpPr>
          <p:spPr>
            <a:xfrm>
              <a:off x="4770762" y="5415285"/>
              <a:ext cx="2909700" cy="646330"/>
            </a:xfrm>
            <a:prstGeom prst="rect">
              <a:avLst/>
            </a:prstGeom>
            <a:solidFill>
              <a:schemeClr val="bg1"/>
            </a:solidFill>
            <a:ln w="28575">
              <a:solidFill>
                <a:srgbClr val="FF0000"/>
              </a:solidFill>
            </a:ln>
          </p:spPr>
          <p:txBody>
            <a:bodyPr wrap="square" rtlCol="0">
              <a:spAutoFit/>
            </a:bodyPr>
            <a:lstStyle/>
            <a:p>
              <a:pPr algn="ctr"/>
              <a:r>
                <a:rPr lang="en-US" sz="3600" dirty="0"/>
                <a:t>Anther  </a:t>
              </a:r>
            </a:p>
          </p:txBody>
        </p:sp>
      </p:grpSp>
      <p:pic>
        <p:nvPicPr>
          <p:cNvPr id="9" name="Picture 15">
            <a:extLst>
              <a:ext uri="{FF2B5EF4-FFF2-40B4-BE49-F238E27FC236}">
                <a16:creationId xmlns:a16="http://schemas.microsoft.com/office/drawing/2014/main" id="{BDE0C658-91B7-D19D-6F69-4882FC55EB45}"/>
              </a:ext>
            </a:extLst>
          </p:cNvPr>
          <p:cNvPicPr>
            <a:picLocks noChangeAspect="1" noChangeArrowheads="1"/>
          </p:cNvPicPr>
          <p:nvPr/>
        </p:nvPicPr>
        <p:blipFill>
          <a:blip r:embed="rId2" cstate="print"/>
          <a:srcRect l="7527" t="14333" r="8603" b="3583"/>
          <a:stretch>
            <a:fillRect/>
          </a:stretch>
        </p:blipFill>
        <p:spPr bwMode="auto">
          <a:xfrm>
            <a:off x="478045" y="117955"/>
            <a:ext cx="2794473" cy="1634729"/>
          </a:xfrm>
          <a:prstGeom prst="rect">
            <a:avLst/>
          </a:prstGeom>
          <a:ln>
            <a:noFill/>
          </a:ln>
          <a:effectLst>
            <a:softEdge rad="112500"/>
          </a:effectLst>
        </p:spPr>
      </p:pic>
    </p:spTree>
    <p:extLst>
      <p:ext uri="{BB962C8B-B14F-4D97-AF65-F5344CB8AC3E}">
        <p14:creationId xmlns:p14="http://schemas.microsoft.com/office/powerpoint/2010/main" val="3810368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286BF-E191-220B-967D-9542B46B712C}"/>
              </a:ext>
            </a:extLst>
          </p:cNvPr>
          <p:cNvSpPr txBox="1"/>
          <p:nvPr/>
        </p:nvSpPr>
        <p:spPr>
          <a:xfrm>
            <a:off x="2988955" y="5281860"/>
            <a:ext cx="6361218" cy="1478418"/>
          </a:xfrm>
          <a:prstGeom prst="rect">
            <a:avLst/>
          </a:prstGeom>
          <a:solidFill>
            <a:schemeClr val="bg1"/>
          </a:solidFill>
          <a:ln w="28575">
            <a:solidFill>
              <a:srgbClr val="0000FF"/>
            </a:solidFill>
          </a:ln>
        </p:spPr>
        <p:txBody>
          <a:bodyPr wrap="square" rtlCol="0">
            <a:spAutoFit/>
          </a:bodyPr>
          <a:lstStyle/>
          <a:p>
            <a:pPr>
              <a:lnSpc>
                <a:spcPct val="150000"/>
              </a:lnSpc>
            </a:pPr>
            <a:r>
              <a:rPr lang="en-US" sz="3200" dirty="0">
                <a:solidFill>
                  <a:srgbClr val="FF0000"/>
                </a:solidFill>
              </a:rPr>
              <a:t>Early Somatic</a:t>
            </a:r>
            <a:r>
              <a:rPr lang="en-US" sz="3200" dirty="0"/>
              <a:t>:  SPL, Middle </a:t>
            </a:r>
          </a:p>
          <a:p>
            <a:pPr>
              <a:lnSpc>
                <a:spcPct val="150000"/>
              </a:lnSpc>
            </a:pPr>
            <a:r>
              <a:rPr lang="en-US" sz="3200" dirty="0"/>
              <a:t>Layer, Immature Tapetum.  </a:t>
            </a:r>
          </a:p>
        </p:txBody>
      </p:sp>
      <p:pic>
        <p:nvPicPr>
          <p:cNvPr id="5" name="Image" descr="Image">
            <a:extLst>
              <a:ext uri="{FF2B5EF4-FFF2-40B4-BE49-F238E27FC236}">
                <a16:creationId xmlns:a16="http://schemas.microsoft.com/office/drawing/2014/main" id="{78EB3875-68C3-1065-3D7D-29DC0F31F753}"/>
              </a:ext>
            </a:extLst>
          </p:cNvPr>
          <p:cNvPicPr>
            <a:picLocks/>
          </p:cNvPicPr>
          <p:nvPr/>
        </p:nvPicPr>
        <p:blipFill>
          <a:blip r:embed="rId2"/>
          <a:srcRect l="8442" b="12114"/>
          <a:stretch>
            <a:fillRect/>
          </a:stretch>
        </p:blipFill>
        <p:spPr>
          <a:xfrm>
            <a:off x="8278433" y="2239845"/>
            <a:ext cx="3835980" cy="2239844"/>
          </a:xfrm>
          <a:prstGeom prst="rect">
            <a:avLst/>
          </a:prstGeom>
          <a:ln w="38100">
            <a:solidFill>
              <a:srgbClr val="00B050"/>
            </a:solidFill>
            <a:miter lim="400000"/>
          </a:ln>
        </p:spPr>
      </p:pic>
      <p:pic>
        <p:nvPicPr>
          <p:cNvPr id="6" name="Image" descr="Image">
            <a:extLst>
              <a:ext uri="{FF2B5EF4-FFF2-40B4-BE49-F238E27FC236}">
                <a16:creationId xmlns:a16="http://schemas.microsoft.com/office/drawing/2014/main" id="{EA16BE27-A4B5-EB69-86CC-157D81840C9A}"/>
              </a:ext>
            </a:extLst>
          </p:cNvPr>
          <p:cNvPicPr>
            <a:picLocks/>
          </p:cNvPicPr>
          <p:nvPr/>
        </p:nvPicPr>
        <p:blipFill>
          <a:blip r:embed="rId3"/>
          <a:srcRect l="9793" r="21179" b="15082"/>
          <a:stretch>
            <a:fillRect/>
          </a:stretch>
        </p:blipFill>
        <p:spPr>
          <a:xfrm>
            <a:off x="8278434" y="4543098"/>
            <a:ext cx="3835980" cy="2273581"/>
          </a:xfrm>
          <a:prstGeom prst="rect">
            <a:avLst/>
          </a:prstGeom>
          <a:ln w="38100">
            <a:solidFill>
              <a:srgbClr val="0000FF"/>
            </a:solidFill>
            <a:miter lim="400000"/>
          </a:ln>
        </p:spPr>
      </p:pic>
      <p:sp>
        <p:nvSpPr>
          <p:cNvPr id="7" name="TextBox 6">
            <a:extLst>
              <a:ext uri="{FF2B5EF4-FFF2-40B4-BE49-F238E27FC236}">
                <a16:creationId xmlns:a16="http://schemas.microsoft.com/office/drawing/2014/main" id="{FD5AFA46-63BB-68F3-CFB1-A42795FA97BE}"/>
              </a:ext>
            </a:extLst>
          </p:cNvPr>
          <p:cNvSpPr txBox="1"/>
          <p:nvPr/>
        </p:nvSpPr>
        <p:spPr>
          <a:xfrm>
            <a:off x="8239639" y="0"/>
            <a:ext cx="3913567" cy="2062103"/>
          </a:xfrm>
          <a:prstGeom prst="rect">
            <a:avLst/>
          </a:prstGeom>
          <a:solidFill>
            <a:srgbClr val="CCFFCC"/>
          </a:solidFill>
          <a:ln w="28575">
            <a:solidFill>
              <a:srgbClr val="00B050"/>
            </a:solidFill>
          </a:ln>
        </p:spPr>
        <p:txBody>
          <a:bodyPr wrap="square" rtlCol="0">
            <a:spAutoFit/>
          </a:bodyPr>
          <a:lstStyle/>
          <a:p>
            <a:r>
              <a:rPr lang="en-US" sz="3200" dirty="0"/>
              <a:t>Marker genes for key cell types: endothecium has chloroplasts.</a:t>
            </a:r>
          </a:p>
        </p:txBody>
      </p:sp>
      <p:pic>
        <p:nvPicPr>
          <p:cNvPr id="8" name="Picture 7">
            <a:extLst>
              <a:ext uri="{FF2B5EF4-FFF2-40B4-BE49-F238E27FC236}">
                <a16:creationId xmlns:a16="http://schemas.microsoft.com/office/drawing/2014/main" id="{BD2631A0-BD63-F675-6A50-55DD40F85313}"/>
              </a:ext>
            </a:extLst>
          </p:cNvPr>
          <p:cNvPicPr>
            <a:picLocks noChangeAspect="1"/>
          </p:cNvPicPr>
          <p:nvPr/>
        </p:nvPicPr>
        <p:blipFill>
          <a:blip r:embed="rId4"/>
          <a:stretch>
            <a:fillRect/>
          </a:stretch>
        </p:blipFill>
        <p:spPr>
          <a:xfrm>
            <a:off x="138408" y="47961"/>
            <a:ext cx="8070192" cy="5161877"/>
          </a:xfrm>
          <a:prstGeom prst="rect">
            <a:avLst/>
          </a:prstGeom>
          <a:ln w="19050">
            <a:solidFill>
              <a:schemeClr val="tx1"/>
            </a:solidFill>
          </a:ln>
        </p:spPr>
      </p:pic>
      <p:cxnSp>
        <p:nvCxnSpPr>
          <p:cNvPr id="10" name="Straight Arrow Connector 9">
            <a:extLst>
              <a:ext uri="{FF2B5EF4-FFF2-40B4-BE49-F238E27FC236}">
                <a16:creationId xmlns:a16="http://schemas.microsoft.com/office/drawing/2014/main" id="{37935B3D-9D52-C27D-5E93-3AE087F45CC7}"/>
              </a:ext>
            </a:extLst>
          </p:cNvPr>
          <p:cNvCxnSpPr/>
          <p:nvPr/>
        </p:nvCxnSpPr>
        <p:spPr>
          <a:xfrm flipH="1">
            <a:off x="10267950" y="2176436"/>
            <a:ext cx="219075" cy="4524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66DDD54-55CA-FC04-24E4-58D7DA588B5C}"/>
              </a:ext>
            </a:extLst>
          </p:cNvPr>
          <p:cNvCxnSpPr>
            <a:cxnSpLocks/>
          </p:cNvCxnSpPr>
          <p:nvPr/>
        </p:nvCxnSpPr>
        <p:spPr>
          <a:xfrm flipH="1">
            <a:off x="10377487" y="5057775"/>
            <a:ext cx="709613" cy="555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819B68-F935-E188-8968-A3DDEFC78E9E}"/>
              </a:ext>
            </a:extLst>
          </p:cNvPr>
          <p:cNvSpPr txBox="1"/>
          <p:nvPr/>
        </p:nvSpPr>
        <p:spPr>
          <a:xfrm>
            <a:off x="11020425" y="4609109"/>
            <a:ext cx="1352554" cy="1815882"/>
          </a:xfrm>
          <a:prstGeom prst="rect">
            <a:avLst/>
          </a:prstGeom>
          <a:noFill/>
        </p:spPr>
        <p:txBody>
          <a:bodyPr wrap="square" rtlCol="0">
            <a:spAutoFit/>
          </a:bodyPr>
          <a:lstStyle/>
          <a:p>
            <a:r>
              <a:rPr lang="en-US" sz="2800" dirty="0">
                <a:solidFill>
                  <a:srgbClr val="FF0000"/>
                </a:solidFill>
              </a:rPr>
              <a:t>Pale</a:t>
            </a:r>
            <a:r>
              <a:rPr lang="en-US" sz="2800" dirty="0"/>
              <a:t> </a:t>
            </a:r>
            <a:r>
              <a:rPr lang="en-US" sz="2800" b="1" dirty="0">
                <a:solidFill>
                  <a:srgbClr val="FF0000"/>
                </a:solidFill>
                <a:effectLst>
                  <a:outerShdw blurRad="38100" dist="38100" dir="2700000" algn="tl">
                    <a:srgbClr val="000000">
                      <a:alpha val="43137"/>
                    </a:srgbClr>
                  </a:outerShdw>
                </a:effectLst>
              </a:rPr>
              <a:t>early</a:t>
            </a:r>
            <a:r>
              <a:rPr lang="en-US" sz="2800" dirty="0"/>
              <a:t>, </a:t>
            </a:r>
            <a:r>
              <a:rPr lang="en-US" sz="2800" b="1" dirty="0">
                <a:effectLst>
                  <a:outerShdw blurRad="38100" dist="38100" dir="2700000" algn="tl">
                    <a:srgbClr val="000000">
                      <a:alpha val="43137"/>
                    </a:srgbClr>
                  </a:outerShdw>
                </a:effectLst>
              </a:rPr>
              <a:t>dark</a:t>
            </a:r>
            <a:r>
              <a:rPr lang="en-US" sz="2800" dirty="0"/>
              <a:t> later</a:t>
            </a:r>
          </a:p>
        </p:txBody>
      </p:sp>
    </p:spTree>
    <p:extLst>
      <p:ext uri="{BB962C8B-B14F-4D97-AF65-F5344CB8AC3E}">
        <p14:creationId xmlns:p14="http://schemas.microsoft.com/office/powerpoint/2010/main" val="3330183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035413" y="133136"/>
            <a:ext cx="7955177" cy="5896190"/>
          </a:xfrm>
          <a:prstGeom prst="rect">
            <a:avLst/>
          </a:prstGeom>
          <a:noFill/>
          <a:ln w="9525">
            <a:noFill/>
            <a:miter lim="800000"/>
            <a:headEnd/>
            <a:tailEnd/>
          </a:ln>
        </p:spPr>
      </p:pic>
      <p:sp>
        <p:nvSpPr>
          <p:cNvPr id="2" name="TextBox 1">
            <a:extLst>
              <a:ext uri="{FF2B5EF4-FFF2-40B4-BE49-F238E27FC236}">
                <a16:creationId xmlns:a16="http://schemas.microsoft.com/office/drawing/2014/main" id="{D27069CD-BA66-638D-1893-533F12AB5606}"/>
              </a:ext>
            </a:extLst>
          </p:cNvPr>
          <p:cNvSpPr txBox="1"/>
          <p:nvPr/>
        </p:nvSpPr>
        <p:spPr>
          <a:xfrm>
            <a:off x="400318" y="4244994"/>
            <a:ext cx="3635095" cy="1938992"/>
          </a:xfrm>
          <a:prstGeom prst="rect">
            <a:avLst/>
          </a:prstGeom>
          <a:solidFill>
            <a:schemeClr val="bg1"/>
          </a:solidFill>
        </p:spPr>
        <p:txBody>
          <a:bodyPr wrap="square" rtlCol="0">
            <a:spAutoFit/>
          </a:bodyPr>
          <a:lstStyle/>
          <a:p>
            <a:r>
              <a:rPr lang="en-US" sz="2000" dirty="0"/>
              <a:t>2009 discovery with </a:t>
            </a:r>
            <a:r>
              <a:rPr lang="en-US" sz="2000" dirty="0">
                <a:solidFill>
                  <a:srgbClr val="0000FF"/>
                </a:solidFill>
              </a:rPr>
              <a:t>Sundaresan &amp; Vance</a:t>
            </a:r>
          </a:p>
          <a:p>
            <a:endParaRPr lang="en-US" sz="2000" dirty="0"/>
          </a:p>
          <a:p>
            <a:r>
              <a:rPr lang="en-US" sz="2000" dirty="0"/>
              <a:t>2014 – present </a:t>
            </a:r>
            <a:r>
              <a:rPr lang="en-US" sz="2000" dirty="0">
                <a:solidFill>
                  <a:srgbClr val="0000FF"/>
                </a:solidFill>
              </a:rPr>
              <a:t>Blake Meyers </a:t>
            </a:r>
            <a:r>
              <a:rPr lang="en-US" sz="2000" dirty="0"/>
              <a:t>phasiRNAs in anther development                 </a:t>
            </a:r>
            <a:r>
              <a:rPr lang="en-US" sz="2000" dirty="0" err="1"/>
              <a:t>sa</a:t>
            </a:r>
            <a:endParaRPr lang="en-US" sz="2000" dirty="0"/>
          </a:p>
        </p:txBody>
      </p:sp>
      <p:sp>
        <p:nvSpPr>
          <p:cNvPr id="3" name="TextBox 2">
            <a:extLst>
              <a:ext uri="{FF2B5EF4-FFF2-40B4-BE49-F238E27FC236}">
                <a16:creationId xmlns:a16="http://schemas.microsoft.com/office/drawing/2014/main" id="{78C1632E-A4D7-3BD0-381B-36B3D6DB1AAA}"/>
              </a:ext>
            </a:extLst>
          </p:cNvPr>
          <p:cNvSpPr txBox="1"/>
          <p:nvPr/>
        </p:nvSpPr>
        <p:spPr>
          <a:xfrm>
            <a:off x="400318" y="828674"/>
            <a:ext cx="3754239" cy="3416320"/>
          </a:xfrm>
          <a:prstGeom prst="rect">
            <a:avLst/>
          </a:prstGeom>
          <a:solidFill>
            <a:schemeClr val="bg1"/>
          </a:solidFill>
        </p:spPr>
        <p:txBody>
          <a:bodyPr wrap="square" rtlCol="0">
            <a:spAutoFit/>
          </a:bodyPr>
          <a:lstStyle/>
          <a:p>
            <a:r>
              <a:rPr lang="en-US" sz="3200" dirty="0">
                <a:solidFill>
                  <a:srgbClr val="FF0000"/>
                </a:solidFill>
              </a:rPr>
              <a:t>Temporal BIG BANG of 24nt phasiRNAs required for tapetal differentiation.</a:t>
            </a:r>
          </a:p>
          <a:p>
            <a:r>
              <a:rPr lang="en-US" sz="2800" dirty="0">
                <a:solidFill>
                  <a:srgbClr val="0000FF"/>
                </a:solidFill>
              </a:rPr>
              <a:t> </a:t>
            </a:r>
          </a:p>
          <a:p>
            <a:r>
              <a:rPr lang="en-US" sz="2800" dirty="0">
                <a:solidFill>
                  <a:srgbClr val="B86B32"/>
                </a:solidFill>
              </a:rPr>
              <a:t> </a:t>
            </a:r>
          </a:p>
        </p:txBody>
      </p:sp>
      <p:sp>
        <p:nvSpPr>
          <p:cNvPr id="5" name="Rectangle 4">
            <a:extLst>
              <a:ext uri="{FF2B5EF4-FFF2-40B4-BE49-F238E27FC236}">
                <a16:creationId xmlns:a16="http://schemas.microsoft.com/office/drawing/2014/main" id="{B96B8967-7395-BB5C-9C7B-A2365EEC6086}"/>
              </a:ext>
            </a:extLst>
          </p:cNvPr>
          <p:cNvSpPr/>
          <p:nvPr/>
        </p:nvSpPr>
        <p:spPr>
          <a:xfrm>
            <a:off x="4035413" y="133136"/>
            <a:ext cx="2917837" cy="58961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52D5D1-E054-A522-6467-DDE55574270A}"/>
              </a:ext>
            </a:extLst>
          </p:cNvPr>
          <p:cNvSpPr txBox="1"/>
          <p:nvPr/>
        </p:nvSpPr>
        <p:spPr>
          <a:xfrm>
            <a:off x="6743701" y="6109931"/>
            <a:ext cx="5314950" cy="461665"/>
          </a:xfrm>
          <a:prstGeom prst="rect">
            <a:avLst/>
          </a:prstGeom>
          <a:solidFill>
            <a:schemeClr val="bg1"/>
          </a:solidFill>
          <a:ln>
            <a:solidFill>
              <a:srgbClr val="FF0000"/>
            </a:solidFill>
          </a:ln>
        </p:spPr>
        <p:txBody>
          <a:bodyPr wrap="square" rtlCol="0">
            <a:spAutoFit/>
          </a:bodyPr>
          <a:lstStyle/>
          <a:p>
            <a:r>
              <a:rPr lang="en-US" sz="2400" dirty="0"/>
              <a:t>Zhai, Zhang, </a:t>
            </a:r>
            <a:r>
              <a:rPr lang="en-US" sz="2400" i="1" dirty="0"/>
              <a:t>et al. </a:t>
            </a:r>
            <a:r>
              <a:rPr lang="en-US" sz="2400" dirty="0"/>
              <a:t>2015 PNAS</a:t>
            </a:r>
          </a:p>
        </p:txBody>
      </p:sp>
    </p:spTree>
    <p:extLst>
      <p:ext uri="{BB962C8B-B14F-4D97-AF65-F5344CB8AC3E}">
        <p14:creationId xmlns:p14="http://schemas.microsoft.com/office/powerpoint/2010/main" val="3456897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TextBox 886"/>
          <p:cNvSpPr txBox="1"/>
          <p:nvPr/>
        </p:nvSpPr>
        <p:spPr>
          <a:xfrm>
            <a:off x="241361" y="257965"/>
            <a:ext cx="11518710" cy="523220"/>
          </a:xfrm>
          <a:prstGeom prst="rect">
            <a:avLst/>
          </a:prstGeom>
          <a:solidFill>
            <a:srgbClr val="A7FFA7"/>
          </a:solidFill>
          <a:ln w="19050">
            <a:solidFill>
              <a:srgbClr val="0070C0"/>
            </a:solidFill>
          </a:ln>
        </p:spPr>
        <p:txBody>
          <a:bodyPr wrap="square" rtlCol="0">
            <a:spAutoFit/>
          </a:bodyPr>
          <a:lstStyle/>
          <a:p>
            <a:pPr algn="ctr"/>
            <a:r>
              <a:rPr lang="en-US" sz="2800" dirty="0">
                <a:latin typeface="Arial" pitchFamily="34" charset="0"/>
                <a:cs typeface="Arial" pitchFamily="34" charset="0"/>
              </a:rPr>
              <a:t>24-nt phasiRNAs – parallel to 21-nt class with novel factors</a:t>
            </a:r>
          </a:p>
        </p:txBody>
      </p:sp>
      <p:grpSp>
        <p:nvGrpSpPr>
          <p:cNvPr id="2" name="Group 4"/>
          <p:cNvGrpSpPr/>
          <p:nvPr/>
        </p:nvGrpSpPr>
        <p:grpSpPr>
          <a:xfrm>
            <a:off x="3671308" y="4652240"/>
            <a:ext cx="286554" cy="156520"/>
            <a:chOff x="994475" y="5279438"/>
            <a:chExt cx="204214" cy="98345"/>
          </a:xfrm>
        </p:grpSpPr>
        <p:cxnSp>
          <p:nvCxnSpPr>
            <p:cNvPr id="422"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423"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424"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425"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426"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427"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428"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429"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430" name="Straight Connector 429"/>
            <p:cNvCxnSpPr/>
            <p:nvPr/>
          </p:nvCxnSpPr>
          <p:spPr>
            <a:xfrm flipV="1">
              <a:off x="994475" y="5345885"/>
              <a:ext cx="172779" cy="31898"/>
            </a:xfrm>
            <a:prstGeom prst="line">
              <a:avLst/>
            </a:prstGeom>
            <a:grpFill/>
            <a:ln w="12700" algn="ctr">
              <a:solidFill>
                <a:srgbClr val="0192FF"/>
              </a:solidFill>
              <a:round/>
              <a:headEnd/>
              <a:tailEnd/>
            </a:ln>
          </p:spPr>
        </p:cxnSp>
        <p:cxnSp>
          <p:nvCxnSpPr>
            <p:cNvPr id="431" name="Straight Connector 430"/>
            <p:cNvCxnSpPr/>
            <p:nvPr/>
          </p:nvCxnSpPr>
          <p:spPr>
            <a:xfrm flipV="1">
              <a:off x="1025910" y="5279438"/>
              <a:ext cx="172779" cy="31898"/>
            </a:xfrm>
            <a:prstGeom prst="line">
              <a:avLst/>
            </a:prstGeom>
            <a:grpFill/>
            <a:ln w="12700" algn="ctr">
              <a:solidFill>
                <a:srgbClr val="0192FF"/>
              </a:solidFill>
              <a:round/>
              <a:headEnd/>
              <a:tailEnd/>
            </a:ln>
          </p:spPr>
        </p:cxnSp>
        <p:cxnSp>
          <p:nvCxnSpPr>
            <p:cNvPr id="432"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433"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grpSp>
        <p:nvGrpSpPr>
          <p:cNvPr id="4" name="Group 5"/>
          <p:cNvGrpSpPr/>
          <p:nvPr/>
        </p:nvGrpSpPr>
        <p:grpSpPr>
          <a:xfrm rot="363096">
            <a:off x="2950624" y="2864671"/>
            <a:ext cx="420421" cy="409779"/>
            <a:chOff x="8554216" y="3781677"/>
            <a:chExt cx="299615" cy="257474"/>
          </a:xfrm>
          <a:solidFill>
            <a:schemeClr val="accent3">
              <a:lumMod val="40000"/>
              <a:lumOff val="60000"/>
            </a:schemeClr>
          </a:solidFill>
        </p:grpSpPr>
        <p:sp>
          <p:nvSpPr>
            <p:cNvPr id="420" name="Chord 419"/>
            <p:cNvSpPr/>
            <p:nvPr/>
          </p:nvSpPr>
          <p:spPr>
            <a:xfrm rot="17100000">
              <a:off x="8573232" y="3781677"/>
              <a:ext cx="257474" cy="257474"/>
            </a:xfrm>
            <a:prstGeom prst="chord">
              <a:avLst/>
            </a:prstGeom>
            <a:grp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421" name="TextBox 420"/>
            <p:cNvSpPr txBox="1"/>
            <p:nvPr/>
          </p:nvSpPr>
          <p:spPr>
            <a:xfrm rot="21236904">
              <a:off x="8554216" y="3870832"/>
              <a:ext cx="299615" cy="140919"/>
            </a:xfrm>
            <a:prstGeom prst="rect">
              <a:avLst/>
            </a:prstGeom>
            <a:noFill/>
          </p:spPr>
          <p:txBody>
            <a:bodyPr wrap="square" lIns="0" tIns="0" rIns="0" bIns="0" rtlCol="0">
              <a:noAutofit/>
            </a:bodyPr>
            <a:lstStyle/>
            <a:p>
              <a:pPr algn="ctr" defTabSz="914356">
                <a:defRPr/>
              </a:pPr>
              <a:r>
                <a:rPr lang="en-US" sz="1200" b="1" kern="0" dirty="0">
                  <a:latin typeface="Helvetica"/>
                  <a:cs typeface="Helvetica"/>
                </a:rPr>
                <a:t>AGO</a:t>
              </a:r>
            </a:p>
          </p:txBody>
        </p:sp>
      </p:grpSp>
      <p:sp>
        <p:nvSpPr>
          <p:cNvPr id="7" name="TextBox 6"/>
          <p:cNvSpPr txBox="1"/>
          <p:nvPr/>
        </p:nvSpPr>
        <p:spPr>
          <a:xfrm>
            <a:off x="4926653" y="1426425"/>
            <a:ext cx="2492098" cy="584775"/>
          </a:xfrm>
          <a:prstGeom prst="rect">
            <a:avLst/>
          </a:prstGeom>
          <a:noFill/>
        </p:spPr>
        <p:txBody>
          <a:bodyPr wrap="square" rtlCol="0">
            <a:spAutoFit/>
          </a:bodyPr>
          <a:lstStyle/>
          <a:p>
            <a:pPr algn="ctr"/>
            <a:r>
              <a:rPr lang="en-US" sz="1600" b="1" dirty="0">
                <a:latin typeface="Helvetica"/>
                <a:cs typeface="Helvetica"/>
              </a:rPr>
              <a:t>Non-coding transcripts </a:t>
            </a:r>
          </a:p>
          <a:p>
            <a:pPr algn="ctr"/>
            <a:r>
              <a:rPr lang="en-US" sz="1600" b="1" dirty="0">
                <a:latin typeface="Helvetica"/>
                <a:cs typeface="Helvetica"/>
              </a:rPr>
              <a:t>from </a:t>
            </a:r>
            <a:r>
              <a:rPr lang="en-US" sz="1600" b="1" dirty="0">
                <a:solidFill>
                  <a:srgbClr val="00B050"/>
                </a:solidFill>
                <a:latin typeface="Helvetica"/>
                <a:cs typeface="Helvetica"/>
              </a:rPr>
              <a:t>Pol II</a:t>
            </a:r>
          </a:p>
        </p:txBody>
      </p:sp>
      <p:sp>
        <p:nvSpPr>
          <p:cNvPr id="8" name="TextBox 7"/>
          <p:cNvSpPr txBox="1"/>
          <p:nvPr/>
        </p:nvSpPr>
        <p:spPr>
          <a:xfrm>
            <a:off x="4701585" y="2441920"/>
            <a:ext cx="2992395" cy="338554"/>
          </a:xfrm>
          <a:prstGeom prst="rect">
            <a:avLst/>
          </a:prstGeom>
          <a:noFill/>
        </p:spPr>
        <p:txBody>
          <a:bodyPr wrap="square" rtlCol="0">
            <a:spAutoFit/>
          </a:bodyPr>
          <a:lstStyle/>
          <a:p>
            <a:pPr algn="ctr"/>
            <a:r>
              <a:rPr lang="en-US" sz="1600" b="1" dirty="0">
                <a:latin typeface="Arial" pitchFamily="34" charset="0"/>
                <a:cs typeface="Arial" pitchFamily="34" charset="0"/>
              </a:rPr>
              <a:t>miRNA guided cleavage</a:t>
            </a:r>
          </a:p>
        </p:txBody>
      </p:sp>
      <p:sp>
        <p:nvSpPr>
          <p:cNvPr id="9" name="TextBox 8"/>
          <p:cNvSpPr txBox="1"/>
          <p:nvPr/>
        </p:nvSpPr>
        <p:spPr>
          <a:xfrm>
            <a:off x="4701585" y="3084678"/>
            <a:ext cx="2992395" cy="584775"/>
          </a:xfrm>
          <a:prstGeom prst="rect">
            <a:avLst/>
          </a:prstGeom>
          <a:noFill/>
        </p:spPr>
        <p:txBody>
          <a:bodyPr wrap="square" rtlCol="0">
            <a:spAutoFit/>
          </a:bodyPr>
          <a:lstStyle/>
          <a:p>
            <a:pPr algn="ctr"/>
            <a:r>
              <a:rPr lang="en-US" sz="1600" b="1" dirty="0">
                <a:solidFill>
                  <a:srgbClr val="00B050"/>
                </a:solidFill>
                <a:latin typeface="Arial" pitchFamily="34" charset="0"/>
                <a:cs typeface="Arial" pitchFamily="34" charset="0"/>
              </a:rPr>
              <a:t>RDR6</a:t>
            </a:r>
            <a:r>
              <a:rPr lang="en-US" sz="1600" b="1" dirty="0">
                <a:latin typeface="Arial" pitchFamily="34" charset="0"/>
                <a:cs typeface="Arial" pitchFamily="34" charset="0"/>
              </a:rPr>
              <a:t> synthesizes the</a:t>
            </a:r>
          </a:p>
          <a:p>
            <a:pPr algn="ctr"/>
            <a:r>
              <a:rPr lang="en-US" sz="1600" b="1" dirty="0">
                <a:latin typeface="Arial" pitchFamily="34" charset="0"/>
                <a:cs typeface="Arial" pitchFamily="34" charset="0"/>
              </a:rPr>
              <a:t>reverse strand</a:t>
            </a:r>
          </a:p>
        </p:txBody>
      </p:sp>
      <p:sp>
        <p:nvSpPr>
          <p:cNvPr id="10" name="TextBox 9"/>
          <p:cNvSpPr txBox="1"/>
          <p:nvPr/>
        </p:nvSpPr>
        <p:spPr>
          <a:xfrm>
            <a:off x="4944670" y="5575463"/>
            <a:ext cx="2715584" cy="646331"/>
          </a:xfrm>
          <a:prstGeom prst="rect">
            <a:avLst/>
          </a:prstGeom>
          <a:solidFill>
            <a:schemeClr val="accent5">
              <a:lumMod val="20000"/>
              <a:lumOff val="80000"/>
            </a:schemeClr>
          </a:solidFill>
        </p:spPr>
        <p:txBody>
          <a:bodyPr wrap="square" rtlCol="0">
            <a:spAutoFit/>
          </a:bodyPr>
          <a:lstStyle/>
          <a:p>
            <a:pPr algn="ctr"/>
            <a:r>
              <a:rPr lang="en-US" b="1" dirty="0">
                <a:solidFill>
                  <a:srgbClr val="0000FF"/>
                </a:solidFill>
                <a:latin typeface="Arial" pitchFamily="34" charset="0"/>
                <a:cs typeface="Arial" pitchFamily="34" charset="0"/>
              </a:rPr>
              <a:t>biogenesis similar to tasi RNA</a:t>
            </a:r>
            <a:endParaRPr lang="en-US" b="1" dirty="0">
              <a:latin typeface="Arial" pitchFamily="34" charset="0"/>
              <a:cs typeface="Arial" pitchFamily="34" charset="0"/>
            </a:endParaRPr>
          </a:p>
        </p:txBody>
      </p:sp>
      <p:cxnSp>
        <p:nvCxnSpPr>
          <p:cNvPr id="11" name="Straight Connector 112"/>
          <p:cNvCxnSpPr>
            <a:cxnSpLocks noChangeShapeType="1"/>
          </p:cNvCxnSpPr>
          <p:nvPr/>
        </p:nvCxnSpPr>
        <p:spPr bwMode="auto">
          <a:xfrm rot="4859976">
            <a:off x="4031317" y="4743741"/>
            <a:ext cx="103992" cy="2519"/>
          </a:xfrm>
          <a:prstGeom prst="line">
            <a:avLst/>
          </a:prstGeom>
          <a:noFill/>
          <a:ln w="12700" algn="ctr">
            <a:solidFill>
              <a:schemeClr val="tx1">
                <a:lumMod val="50000"/>
                <a:lumOff val="50000"/>
              </a:schemeClr>
            </a:solidFill>
            <a:round/>
            <a:headEnd/>
            <a:tailEnd/>
          </a:ln>
        </p:spPr>
      </p:cxnSp>
      <p:cxnSp>
        <p:nvCxnSpPr>
          <p:cNvPr id="12" name="Straight Connector 112"/>
          <p:cNvCxnSpPr>
            <a:cxnSpLocks noChangeShapeType="1"/>
          </p:cNvCxnSpPr>
          <p:nvPr/>
        </p:nvCxnSpPr>
        <p:spPr bwMode="auto">
          <a:xfrm rot="4859976">
            <a:off x="4002807" y="4743742"/>
            <a:ext cx="103992" cy="2519"/>
          </a:xfrm>
          <a:prstGeom prst="line">
            <a:avLst/>
          </a:prstGeom>
          <a:noFill/>
          <a:ln w="12700" algn="ctr">
            <a:solidFill>
              <a:schemeClr val="tx1">
                <a:lumMod val="50000"/>
                <a:lumOff val="50000"/>
              </a:schemeClr>
            </a:solidFill>
            <a:round/>
            <a:headEnd/>
            <a:tailEnd/>
          </a:ln>
        </p:spPr>
      </p:cxnSp>
      <p:grpSp>
        <p:nvGrpSpPr>
          <p:cNvPr id="5" name="Group 12"/>
          <p:cNvGrpSpPr/>
          <p:nvPr/>
        </p:nvGrpSpPr>
        <p:grpSpPr>
          <a:xfrm rot="21070270">
            <a:off x="4416602" y="3685833"/>
            <a:ext cx="276921" cy="105419"/>
            <a:chOff x="3010020" y="1447800"/>
            <a:chExt cx="323269" cy="108499"/>
          </a:xfrm>
        </p:grpSpPr>
        <p:cxnSp>
          <p:nvCxnSpPr>
            <p:cNvPr id="41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41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41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41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41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41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41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41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41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41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6" name="Group 13"/>
          <p:cNvGrpSpPr/>
          <p:nvPr/>
        </p:nvGrpSpPr>
        <p:grpSpPr>
          <a:xfrm rot="320971">
            <a:off x="4112609" y="3670841"/>
            <a:ext cx="276921" cy="105419"/>
            <a:chOff x="3010020" y="1447800"/>
            <a:chExt cx="323269" cy="108499"/>
          </a:xfrm>
        </p:grpSpPr>
        <p:cxnSp>
          <p:nvCxnSpPr>
            <p:cNvPr id="40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40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40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40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40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40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40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40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40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40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13" name="Group 14"/>
          <p:cNvGrpSpPr/>
          <p:nvPr/>
        </p:nvGrpSpPr>
        <p:grpSpPr>
          <a:xfrm rot="21059976">
            <a:off x="3816810" y="3648772"/>
            <a:ext cx="276921" cy="105419"/>
            <a:chOff x="3010020" y="1447800"/>
            <a:chExt cx="323269" cy="108499"/>
          </a:xfrm>
        </p:grpSpPr>
        <p:cxnSp>
          <p:nvCxnSpPr>
            <p:cNvPr id="39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39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39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39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39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39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39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39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39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39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sp>
        <p:nvSpPr>
          <p:cNvPr id="16" name="Freeform 13"/>
          <p:cNvSpPr>
            <a:spLocks/>
          </p:cNvSpPr>
          <p:nvPr/>
        </p:nvSpPr>
        <p:spPr bwMode="auto">
          <a:xfrm>
            <a:off x="3747614" y="3753390"/>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chemeClr val="accent1">
                <a:lumMod val="75000"/>
              </a:scheme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7" name="Text Box 16"/>
          <p:cNvSpPr txBox="1">
            <a:spLocks noChangeArrowheads="1"/>
          </p:cNvSpPr>
          <p:nvPr/>
        </p:nvSpPr>
        <p:spPr bwMode="auto">
          <a:xfrm>
            <a:off x="2053470" y="2709121"/>
            <a:ext cx="351187" cy="270668"/>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18" name="Text Box 17"/>
          <p:cNvSpPr txBox="1">
            <a:spLocks noChangeArrowheads="1"/>
          </p:cNvSpPr>
          <p:nvPr/>
        </p:nvSpPr>
        <p:spPr bwMode="auto">
          <a:xfrm>
            <a:off x="4602072" y="2724789"/>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19" name="Text Box 21"/>
          <p:cNvSpPr txBox="1">
            <a:spLocks noChangeArrowheads="1"/>
          </p:cNvSpPr>
          <p:nvPr/>
        </p:nvSpPr>
        <p:spPr bwMode="auto">
          <a:xfrm>
            <a:off x="3557626" y="2922271"/>
            <a:ext cx="733778"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600" b="1" kern="0" dirty="0">
                <a:solidFill>
                  <a:srgbClr val="0000FF"/>
                </a:solidFill>
                <a:latin typeface="Arial" pitchFamily="34" charset="0"/>
                <a:cs typeface="Arial" pitchFamily="34" charset="0"/>
              </a:rPr>
              <a:t>miR2118</a:t>
            </a:r>
          </a:p>
        </p:txBody>
      </p:sp>
      <p:sp>
        <p:nvSpPr>
          <p:cNvPr id="20" name="Freeform 13"/>
          <p:cNvSpPr>
            <a:spLocks/>
          </p:cNvSpPr>
          <p:nvPr/>
        </p:nvSpPr>
        <p:spPr bwMode="auto">
          <a:xfrm>
            <a:off x="2819545" y="3609298"/>
            <a:ext cx="1884897" cy="63038"/>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9031"/>
              <a:gd name="connsiteY0" fmla="*/ 7317 h 9180"/>
              <a:gd name="connsiteX1" fmla="*/ 1789 w 9031"/>
              <a:gd name="connsiteY1" fmla="*/ 4634 h 9180"/>
              <a:gd name="connsiteX2" fmla="*/ 3568 w 9031"/>
              <a:gd name="connsiteY2" fmla="*/ 9024 h 9180"/>
              <a:gd name="connsiteX3" fmla="*/ 5250 w 9031"/>
              <a:gd name="connsiteY3" fmla="*/ 0 h 9180"/>
              <a:gd name="connsiteX4" fmla="*/ 7306 w 9031"/>
              <a:gd name="connsiteY4" fmla="*/ 9024 h 9180"/>
              <a:gd name="connsiteX5" fmla="*/ 9031 w 9031"/>
              <a:gd name="connsiteY5" fmla="*/ 5610 h 9180"/>
              <a:gd name="connsiteX0" fmla="*/ 0 w 11336"/>
              <a:gd name="connsiteY0" fmla="*/ 10095 h 10095"/>
              <a:gd name="connsiteX1" fmla="*/ 3317 w 11336"/>
              <a:gd name="connsiteY1" fmla="*/ 5048 h 10095"/>
              <a:gd name="connsiteX2" fmla="*/ 5287 w 11336"/>
              <a:gd name="connsiteY2" fmla="*/ 9830 h 10095"/>
              <a:gd name="connsiteX3" fmla="*/ 7149 w 11336"/>
              <a:gd name="connsiteY3" fmla="*/ 0 h 10095"/>
              <a:gd name="connsiteX4" fmla="*/ 9426 w 11336"/>
              <a:gd name="connsiteY4" fmla="*/ 9830 h 10095"/>
              <a:gd name="connsiteX5" fmla="*/ 11336 w 11336"/>
              <a:gd name="connsiteY5" fmla="*/ 6111 h 10095"/>
              <a:gd name="connsiteX0" fmla="*/ 0 w 11336"/>
              <a:gd name="connsiteY0" fmla="*/ 10095 h 10095"/>
              <a:gd name="connsiteX1" fmla="*/ 1579 w 11336"/>
              <a:gd name="connsiteY1" fmla="*/ 4008 h 10095"/>
              <a:gd name="connsiteX2" fmla="*/ 3317 w 11336"/>
              <a:gd name="connsiteY2" fmla="*/ 5048 h 10095"/>
              <a:gd name="connsiteX3" fmla="*/ 5287 w 11336"/>
              <a:gd name="connsiteY3" fmla="*/ 9830 h 10095"/>
              <a:gd name="connsiteX4" fmla="*/ 7149 w 11336"/>
              <a:gd name="connsiteY4" fmla="*/ 0 h 10095"/>
              <a:gd name="connsiteX5" fmla="*/ 9426 w 11336"/>
              <a:gd name="connsiteY5" fmla="*/ 9830 h 10095"/>
              <a:gd name="connsiteX6" fmla="*/ 11336 w 11336"/>
              <a:gd name="connsiteY6" fmla="*/ 6111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6" h="10095">
                <a:moveTo>
                  <a:pt x="0" y="10095"/>
                </a:moveTo>
                <a:cubicBezTo>
                  <a:pt x="263" y="9081"/>
                  <a:pt x="1026" y="4849"/>
                  <a:pt x="1579" y="4008"/>
                </a:cubicBezTo>
                <a:cubicBezTo>
                  <a:pt x="2132" y="3167"/>
                  <a:pt x="2699" y="4078"/>
                  <a:pt x="3317" y="5048"/>
                </a:cubicBezTo>
                <a:cubicBezTo>
                  <a:pt x="3935" y="6018"/>
                  <a:pt x="4650" y="10627"/>
                  <a:pt x="5287" y="9830"/>
                </a:cubicBezTo>
                <a:cubicBezTo>
                  <a:pt x="5924" y="9034"/>
                  <a:pt x="6466" y="0"/>
                  <a:pt x="7149" y="0"/>
                </a:cubicBezTo>
                <a:cubicBezTo>
                  <a:pt x="7834" y="0"/>
                  <a:pt x="8729" y="8768"/>
                  <a:pt x="9426" y="9830"/>
                </a:cubicBezTo>
                <a:cubicBezTo>
                  <a:pt x="10121" y="10893"/>
                  <a:pt x="10841" y="6643"/>
                  <a:pt x="11336" y="6111"/>
                </a:cubicBezTo>
              </a:path>
            </a:pathLst>
          </a:custGeom>
          <a:no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1" name="Text Box 17"/>
          <p:cNvSpPr txBox="1">
            <a:spLocks noChangeArrowheads="1"/>
          </p:cNvSpPr>
          <p:nvPr/>
        </p:nvSpPr>
        <p:spPr bwMode="auto">
          <a:xfrm>
            <a:off x="4631120" y="3517237"/>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22" name="Text Box 21"/>
          <p:cNvSpPr txBox="1">
            <a:spLocks noChangeArrowheads="1"/>
          </p:cNvSpPr>
          <p:nvPr/>
        </p:nvSpPr>
        <p:spPr bwMode="auto">
          <a:xfrm>
            <a:off x="1942982" y="3793317"/>
            <a:ext cx="1005665"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400" b="1" kern="0" dirty="0">
                <a:latin typeface="Arial" pitchFamily="34" charset="0"/>
                <a:cs typeface="Arial" pitchFamily="34" charset="0"/>
              </a:rPr>
              <a:t>5’ degradation</a:t>
            </a:r>
          </a:p>
        </p:txBody>
      </p:sp>
      <p:sp>
        <p:nvSpPr>
          <p:cNvPr id="23" name="Freeform 13"/>
          <p:cNvSpPr>
            <a:spLocks/>
          </p:cNvSpPr>
          <p:nvPr/>
        </p:nvSpPr>
        <p:spPr bwMode="auto">
          <a:xfrm>
            <a:off x="2286547" y="3542174"/>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4" name="Line 51"/>
          <p:cNvSpPr>
            <a:spLocks noChangeShapeType="1"/>
          </p:cNvSpPr>
          <p:nvPr/>
        </p:nvSpPr>
        <p:spPr bwMode="auto">
          <a:xfrm>
            <a:off x="6153614" y="2819559"/>
            <a:ext cx="0" cy="329799"/>
          </a:xfrm>
          <a:prstGeom prst="line">
            <a:avLst/>
          </a:prstGeom>
          <a:noFill/>
          <a:ln w="38100">
            <a:solidFill>
              <a:srgbClr val="C0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grpSp>
        <p:nvGrpSpPr>
          <p:cNvPr id="14" name="Group 24"/>
          <p:cNvGrpSpPr/>
          <p:nvPr/>
        </p:nvGrpSpPr>
        <p:grpSpPr>
          <a:xfrm>
            <a:off x="2947337" y="2912328"/>
            <a:ext cx="433122" cy="81315"/>
            <a:chOff x="2932885" y="1447794"/>
            <a:chExt cx="580649" cy="108507"/>
          </a:xfrm>
          <a:solidFill>
            <a:schemeClr val="accent5">
              <a:lumMod val="60000"/>
              <a:lumOff val="40000"/>
            </a:schemeClr>
          </a:solidFill>
        </p:grpSpPr>
        <p:sp>
          <p:nvSpPr>
            <p:cNvPr id="372" name="Freeform 29"/>
            <p:cNvSpPr>
              <a:spLocks/>
            </p:cNvSpPr>
            <p:nvPr/>
          </p:nvSpPr>
          <p:spPr bwMode="auto">
            <a:xfrm rot="21540000">
              <a:off x="2932885" y="1530200"/>
              <a:ext cx="580649" cy="10908"/>
            </a:xfrm>
            <a:custGeom>
              <a:avLst/>
              <a:gdLst>
                <a:gd name="T0" fmla="*/ 0 w 354"/>
                <a:gd name="T1" fmla="*/ 2147483647 h 17"/>
                <a:gd name="T2" fmla="*/ 2147483647 w 354"/>
                <a:gd name="T3" fmla="*/ 2147483647 h 17"/>
                <a:gd name="T4" fmla="*/ 2147483647 w 354"/>
                <a:gd name="T5" fmla="*/ 2147483647 h 17"/>
                <a:gd name="T6" fmla="*/ 0 60000 65536"/>
                <a:gd name="T7" fmla="*/ 0 60000 65536"/>
                <a:gd name="T8" fmla="*/ 0 60000 65536"/>
                <a:gd name="T9" fmla="*/ 0 w 354"/>
                <a:gd name="T10" fmla="*/ 0 h 17"/>
                <a:gd name="T11" fmla="*/ 354 w 354"/>
                <a:gd name="T12" fmla="*/ 17 h 17"/>
                <a:gd name="connsiteX0" fmla="*/ 0 w 10006"/>
                <a:gd name="connsiteY0" fmla="*/ 153 h 3542"/>
                <a:gd name="connsiteX1" fmla="*/ 6893 w 10006"/>
                <a:gd name="connsiteY1" fmla="*/ 2506 h 3542"/>
                <a:gd name="connsiteX2" fmla="*/ 10006 w 10006"/>
                <a:gd name="connsiteY2" fmla="*/ 3247 h 3542"/>
              </a:gdLst>
              <a:ahLst/>
              <a:cxnLst>
                <a:cxn ang="0">
                  <a:pos x="connsiteX0" y="connsiteY0"/>
                </a:cxn>
                <a:cxn ang="0">
                  <a:pos x="connsiteX1" y="connsiteY1"/>
                </a:cxn>
                <a:cxn ang="0">
                  <a:pos x="connsiteX2" y="connsiteY2"/>
                </a:cxn>
              </a:cxnLst>
              <a:rect l="l" t="t" r="r" b="b"/>
              <a:pathLst>
                <a:path w="10006" h="3542">
                  <a:moveTo>
                    <a:pt x="0" y="153"/>
                  </a:moveTo>
                  <a:cubicBezTo>
                    <a:pt x="1921" y="-435"/>
                    <a:pt x="5226" y="741"/>
                    <a:pt x="6893" y="2506"/>
                  </a:cubicBezTo>
                  <a:cubicBezTo>
                    <a:pt x="8559" y="4271"/>
                    <a:pt x="9328" y="3247"/>
                    <a:pt x="10006" y="3247"/>
                  </a:cubicBezTo>
                </a:path>
              </a:pathLst>
            </a:custGeom>
            <a:grpFill/>
            <a:ln w="28575">
              <a:solidFill>
                <a:srgbClr val="0070C0"/>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cxnSp>
          <p:nvCxnSpPr>
            <p:cNvPr id="373" name="Straight Connector 107"/>
            <p:cNvCxnSpPr>
              <a:cxnSpLocks noChangeShapeType="1"/>
            </p:cNvCxnSpPr>
            <p:nvPr/>
          </p:nvCxnSpPr>
          <p:spPr bwMode="auto">
            <a:xfrm rot="5400000">
              <a:off x="2921389" y="1500582"/>
              <a:ext cx="107033" cy="1469"/>
            </a:xfrm>
            <a:prstGeom prst="line">
              <a:avLst/>
            </a:prstGeom>
            <a:grpFill/>
            <a:ln w="12700" algn="ctr">
              <a:solidFill>
                <a:srgbClr val="0070C0"/>
              </a:solidFill>
              <a:round/>
              <a:headEnd/>
              <a:tailEnd/>
            </a:ln>
          </p:spPr>
        </p:cxnSp>
        <p:cxnSp>
          <p:nvCxnSpPr>
            <p:cNvPr id="374" name="Straight Connector 110"/>
            <p:cNvCxnSpPr>
              <a:cxnSpLocks noChangeShapeType="1"/>
            </p:cNvCxnSpPr>
            <p:nvPr/>
          </p:nvCxnSpPr>
          <p:spPr bwMode="auto">
            <a:xfrm rot="5400000">
              <a:off x="2884662" y="1500582"/>
              <a:ext cx="107033" cy="1469"/>
            </a:xfrm>
            <a:prstGeom prst="line">
              <a:avLst/>
            </a:prstGeom>
            <a:grpFill/>
            <a:ln w="12700" algn="ctr">
              <a:solidFill>
                <a:srgbClr val="0070C0"/>
              </a:solidFill>
              <a:round/>
              <a:headEnd/>
              <a:tailEnd/>
            </a:ln>
          </p:spPr>
        </p:cxnSp>
        <p:cxnSp>
          <p:nvCxnSpPr>
            <p:cNvPr id="375" name="Straight Connector 111"/>
            <p:cNvCxnSpPr>
              <a:cxnSpLocks noChangeShapeType="1"/>
            </p:cNvCxnSpPr>
            <p:nvPr/>
          </p:nvCxnSpPr>
          <p:spPr bwMode="auto">
            <a:xfrm rot="5400000">
              <a:off x="2956648" y="1500582"/>
              <a:ext cx="107033" cy="1469"/>
            </a:xfrm>
            <a:prstGeom prst="line">
              <a:avLst/>
            </a:prstGeom>
            <a:grpFill/>
            <a:ln w="12700" algn="ctr">
              <a:solidFill>
                <a:srgbClr val="0070C0"/>
              </a:solidFill>
              <a:round/>
              <a:headEnd/>
              <a:tailEnd/>
            </a:ln>
          </p:spPr>
        </p:cxnSp>
        <p:cxnSp>
          <p:nvCxnSpPr>
            <p:cNvPr id="376" name="Straight Connector 112"/>
            <p:cNvCxnSpPr>
              <a:cxnSpLocks noChangeShapeType="1"/>
            </p:cNvCxnSpPr>
            <p:nvPr/>
          </p:nvCxnSpPr>
          <p:spPr bwMode="auto">
            <a:xfrm rot="5400000">
              <a:off x="2992639" y="1499846"/>
              <a:ext cx="107031" cy="2938"/>
            </a:xfrm>
            <a:prstGeom prst="line">
              <a:avLst/>
            </a:prstGeom>
            <a:grpFill/>
            <a:ln w="12700" algn="ctr">
              <a:solidFill>
                <a:srgbClr val="0070C0"/>
              </a:solidFill>
              <a:round/>
              <a:headEnd/>
              <a:tailEnd/>
            </a:ln>
          </p:spPr>
        </p:cxnSp>
        <p:cxnSp>
          <p:nvCxnSpPr>
            <p:cNvPr id="377" name="Straight Connector 113"/>
            <p:cNvCxnSpPr>
              <a:cxnSpLocks noChangeShapeType="1"/>
            </p:cNvCxnSpPr>
            <p:nvPr/>
          </p:nvCxnSpPr>
          <p:spPr bwMode="auto">
            <a:xfrm rot="5400000">
              <a:off x="3028628" y="1500580"/>
              <a:ext cx="107031" cy="1469"/>
            </a:xfrm>
            <a:prstGeom prst="line">
              <a:avLst/>
            </a:prstGeom>
            <a:grpFill/>
            <a:ln w="12700" algn="ctr">
              <a:solidFill>
                <a:srgbClr val="0070C0"/>
              </a:solidFill>
              <a:round/>
              <a:headEnd/>
              <a:tailEnd/>
            </a:ln>
          </p:spPr>
        </p:cxnSp>
        <p:cxnSp>
          <p:nvCxnSpPr>
            <p:cNvPr id="378" name="Straight Connector 114"/>
            <p:cNvCxnSpPr>
              <a:cxnSpLocks noChangeShapeType="1"/>
            </p:cNvCxnSpPr>
            <p:nvPr/>
          </p:nvCxnSpPr>
          <p:spPr bwMode="auto">
            <a:xfrm rot="5400000">
              <a:off x="3063158" y="1501314"/>
              <a:ext cx="108499" cy="1469"/>
            </a:xfrm>
            <a:prstGeom prst="line">
              <a:avLst/>
            </a:prstGeom>
            <a:grpFill/>
            <a:ln w="12700" algn="ctr">
              <a:solidFill>
                <a:srgbClr val="0070C0"/>
              </a:solidFill>
              <a:round/>
              <a:headEnd/>
              <a:tailEnd/>
            </a:ln>
          </p:spPr>
        </p:cxnSp>
        <p:cxnSp>
          <p:nvCxnSpPr>
            <p:cNvPr id="379" name="Straight Connector 115"/>
            <p:cNvCxnSpPr>
              <a:cxnSpLocks noChangeShapeType="1"/>
            </p:cNvCxnSpPr>
            <p:nvPr/>
          </p:nvCxnSpPr>
          <p:spPr bwMode="auto">
            <a:xfrm rot="5400000">
              <a:off x="3100615" y="1500582"/>
              <a:ext cx="107033" cy="1469"/>
            </a:xfrm>
            <a:prstGeom prst="line">
              <a:avLst/>
            </a:prstGeom>
            <a:grpFill/>
            <a:ln w="12700" algn="ctr">
              <a:solidFill>
                <a:srgbClr val="0070C0"/>
              </a:solidFill>
              <a:round/>
              <a:headEnd/>
              <a:tailEnd/>
            </a:ln>
          </p:spPr>
        </p:cxnSp>
        <p:cxnSp>
          <p:nvCxnSpPr>
            <p:cNvPr id="380" name="Straight Connector 116"/>
            <p:cNvCxnSpPr>
              <a:cxnSpLocks noChangeShapeType="1"/>
            </p:cNvCxnSpPr>
            <p:nvPr/>
          </p:nvCxnSpPr>
          <p:spPr bwMode="auto">
            <a:xfrm rot="5400000">
              <a:off x="3135866" y="1500582"/>
              <a:ext cx="107033" cy="1469"/>
            </a:xfrm>
            <a:prstGeom prst="line">
              <a:avLst/>
            </a:prstGeom>
            <a:grpFill/>
            <a:ln w="12700" algn="ctr">
              <a:solidFill>
                <a:srgbClr val="0070C0"/>
              </a:solidFill>
              <a:round/>
              <a:headEnd/>
              <a:tailEnd/>
            </a:ln>
          </p:spPr>
        </p:cxnSp>
        <p:cxnSp>
          <p:nvCxnSpPr>
            <p:cNvPr id="381" name="Straight Connector 117"/>
            <p:cNvCxnSpPr>
              <a:cxnSpLocks noChangeShapeType="1"/>
            </p:cNvCxnSpPr>
            <p:nvPr/>
          </p:nvCxnSpPr>
          <p:spPr bwMode="auto">
            <a:xfrm rot="5400000">
              <a:off x="3171122" y="1500582"/>
              <a:ext cx="107033" cy="1469"/>
            </a:xfrm>
            <a:prstGeom prst="line">
              <a:avLst/>
            </a:prstGeom>
            <a:grpFill/>
            <a:ln w="12700" algn="ctr">
              <a:solidFill>
                <a:srgbClr val="0070C0"/>
              </a:solidFill>
              <a:round/>
              <a:headEnd/>
              <a:tailEnd/>
            </a:ln>
          </p:spPr>
        </p:cxnSp>
        <p:cxnSp>
          <p:nvCxnSpPr>
            <p:cNvPr id="382" name="Straight Connector 118"/>
            <p:cNvCxnSpPr>
              <a:cxnSpLocks noChangeShapeType="1"/>
            </p:cNvCxnSpPr>
            <p:nvPr/>
          </p:nvCxnSpPr>
          <p:spPr bwMode="auto">
            <a:xfrm rot="5400000">
              <a:off x="3207840" y="1500582"/>
              <a:ext cx="107033" cy="1469"/>
            </a:xfrm>
            <a:prstGeom prst="line">
              <a:avLst/>
            </a:prstGeom>
            <a:grpFill/>
            <a:ln w="12700" algn="ctr">
              <a:solidFill>
                <a:srgbClr val="0070C0"/>
              </a:solidFill>
              <a:round/>
              <a:headEnd/>
              <a:tailEnd/>
            </a:ln>
          </p:spPr>
        </p:cxnSp>
        <p:cxnSp>
          <p:nvCxnSpPr>
            <p:cNvPr id="383" name="Straight Connector 119"/>
            <p:cNvCxnSpPr>
              <a:cxnSpLocks noChangeShapeType="1"/>
            </p:cNvCxnSpPr>
            <p:nvPr/>
          </p:nvCxnSpPr>
          <p:spPr bwMode="auto">
            <a:xfrm rot="5400000">
              <a:off x="3242371" y="1501314"/>
              <a:ext cx="108499" cy="1469"/>
            </a:xfrm>
            <a:prstGeom prst="line">
              <a:avLst/>
            </a:prstGeom>
            <a:grpFill/>
            <a:ln w="12700" algn="ctr">
              <a:solidFill>
                <a:srgbClr val="0070C0"/>
              </a:solidFill>
              <a:round/>
              <a:headEnd/>
              <a:tailEnd/>
            </a:ln>
          </p:spPr>
        </p:cxnSp>
        <p:cxnSp>
          <p:nvCxnSpPr>
            <p:cNvPr id="384" name="Straight Connector 120"/>
            <p:cNvCxnSpPr>
              <a:cxnSpLocks noChangeShapeType="1"/>
            </p:cNvCxnSpPr>
            <p:nvPr/>
          </p:nvCxnSpPr>
          <p:spPr bwMode="auto">
            <a:xfrm rot="5400000">
              <a:off x="3277634" y="1501317"/>
              <a:ext cx="108499" cy="1469"/>
            </a:xfrm>
            <a:prstGeom prst="line">
              <a:avLst/>
            </a:prstGeom>
            <a:grpFill/>
            <a:ln w="12700" algn="ctr">
              <a:solidFill>
                <a:srgbClr val="0070C0"/>
              </a:solidFill>
              <a:round/>
              <a:headEnd/>
              <a:tailEnd/>
            </a:ln>
          </p:spPr>
        </p:cxnSp>
        <p:cxnSp>
          <p:nvCxnSpPr>
            <p:cNvPr id="385" name="Straight Connector 121"/>
            <p:cNvCxnSpPr>
              <a:cxnSpLocks noChangeShapeType="1"/>
            </p:cNvCxnSpPr>
            <p:nvPr/>
          </p:nvCxnSpPr>
          <p:spPr bwMode="auto">
            <a:xfrm rot="5400000">
              <a:off x="3315078" y="1500585"/>
              <a:ext cx="107033" cy="1469"/>
            </a:xfrm>
            <a:prstGeom prst="line">
              <a:avLst/>
            </a:prstGeom>
            <a:grpFill/>
            <a:ln w="12700" algn="ctr">
              <a:solidFill>
                <a:srgbClr val="0070C0"/>
              </a:solidFill>
              <a:round/>
              <a:headEnd/>
              <a:tailEnd/>
            </a:ln>
          </p:spPr>
        </p:cxnSp>
        <p:cxnSp>
          <p:nvCxnSpPr>
            <p:cNvPr id="386" name="Straight Connector 122"/>
            <p:cNvCxnSpPr>
              <a:cxnSpLocks noChangeShapeType="1"/>
            </p:cNvCxnSpPr>
            <p:nvPr/>
          </p:nvCxnSpPr>
          <p:spPr bwMode="auto">
            <a:xfrm rot="5400000">
              <a:off x="3349609" y="1501314"/>
              <a:ext cx="108499" cy="1469"/>
            </a:xfrm>
            <a:prstGeom prst="line">
              <a:avLst/>
            </a:prstGeom>
            <a:grpFill/>
            <a:ln w="12700" algn="ctr">
              <a:solidFill>
                <a:srgbClr val="0070C0"/>
              </a:solidFill>
              <a:round/>
              <a:headEnd/>
              <a:tailEnd/>
            </a:ln>
          </p:spPr>
        </p:cxnSp>
        <p:cxnSp>
          <p:nvCxnSpPr>
            <p:cNvPr id="387" name="Straight Connector 123"/>
            <p:cNvCxnSpPr>
              <a:cxnSpLocks noChangeShapeType="1"/>
            </p:cNvCxnSpPr>
            <p:nvPr/>
          </p:nvCxnSpPr>
          <p:spPr bwMode="auto">
            <a:xfrm rot="5400000">
              <a:off x="3385593" y="1500575"/>
              <a:ext cx="107032" cy="1469"/>
            </a:xfrm>
            <a:prstGeom prst="line">
              <a:avLst/>
            </a:prstGeom>
            <a:grpFill/>
            <a:ln w="12700" algn="ctr">
              <a:solidFill>
                <a:srgbClr val="0070C0"/>
              </a:solidFill>
              <a:round/>
              <a:headEnd/>
              <a:tailEnd/>
            </a:ln>
          </p:spPr>
        </p:cxnSp>
        <p:cxnSp>
          <p:nvCxnSpPr>
            <p:cNvPr id="388" name="Straight Connector 124"/>
            <p:cNvCxnSpPr>
              <a:cxnSpLocks noChangeShapeType="1"/>
            </p:cNvCxnSpPr>
            <p:nvPr/>
          </p:nvCxnSpPr>
          <p:spPr bwMode="auto">
            <a:xfrm rot="5400000">
              <a:off x="3422254" y="1500584"/>
              <a:ext cx="107033" cy="1469"/>
            </a:xfrm>
            <a:prstGeom prst="line">
              <a:avLst/>
            </a:prstGeom>
            <a:grpFill/>
            <a:ln w="12700" algn="ctr">
              <a:solidFill>
                <a:srgbClr val="0070C0"/>
              </a:solidFill>
              <a:round/>
              <a:headEnd/>
              <a:tailEnd/>
            </a:ln>
          </p:spPr>
        </p:cxnSp>
        <p:cxnSp>
          <p:nvCxnSpPr>
            <p:cNvPr id="389" name="Straight Connector 125"/>
            <p:cNvCxnSpPr>
              <a:cxnSpLocks noChangeShapeType="1"/>
            </p:cNvCxnSpPr>
            <p:nvPr/>
          </p:nvCxnSpPr>
          <p:spPr bwMode="auto">
            <a:xfrm rot="5400000">
              <a:off x="3458305" y="1500583"/>
              <a:ext cx="107033" cy="1469"/>
            </a:xfrm>
            <a:prstGeom prst="line">
              <a:avLst/>
            </a:prstGeom>
            <a:grpFill/>
            <a:ln w="12700" algn="ctr">
              <a:solidFill>
                <a:srgbClr val="0070C0"/>
              </a:solidFill>
              <a:round/>
              <a:headEnd/>
              <a:tailEnd/>
            </a:ln>
          </p:spPr>
        </p:cxnSp>
      </p:grpSp>
      <p:sp>
        <p:nvSpPr>
          <p:cNvPr id="26" name="Freeform 13"/>
          <p:cNvSpPr>
            <a:spLocks/>
          </p:cNvSpPr>
          <p:nvPr/>
        </p:nvSpPr>
        <p:spPr bwMode="auto">
          <a:xfrm>
            <a:off x="2373581" y="2807739"/>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7" name="Freeform 13"/>
          <p:cNvSpPr>
            <a:spLocks/>
          </p:cNvSpPr>
          <p:nvPr/>
        </p:nvSpPr>
        <p:spPr bwMode="auto">
          <a:xfrm>
            <a:off x="2488362" y="3641956"/>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8" name="Freeform 13"/>
          <p:cNvSpPr>
            <a:spLocks/>
          </p:cNvSpPr>
          <p:nvPr/>
        </p:nvSpPr>
        <p:spPr bwMode="auto">
          <a:xfrm>
            <a:off x="2147615" y="3707871"/>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29" name="Line 51"/>
          <p:cNvSpPr>
            <a:spLocks noChangeShapeType="1"/>
          </p:cNvSpPr>
          <p:nvPr/>
        </p:nvSpPr>
        <p:spPr bwMode="auto">
          <a:xfrm flipH="1">
            <a:off x="3355869" y="3849973"/>
            <a:ext cx="268712" cy="0"/>
          </a:xfrm>
          <a:prstGeom prst="line">
            <a:avLst/>
          </a:prstGeom>
          <a:noFill/>
          <a:ln w="28575">
            <a:solidFill>
              <a:srgbClr val="008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grpSp>
        <p:nvGrpSpPr>
          <p:cNvPr id="15" name="Group 29"/>
          <p:cNvGrpSpPr/>
          <p:nvPr/>
        </p:nvGrpSpPr>
        <p:grpSpPr>
          <a:xfrm rot="21070270">
            <a:off x="4709413" y="4695824"/>
            <a:ext cx="276921" cy="105419"/>
            <a:chOff x="3010020" y="1447800"/>
            <a:chExt cx="323269" cy="108499"/>
          </a:xfrm>
        </p:grpSpPr>
        <p:cxnSp>
          <p:nvCxnSpPr>
            <p:cNvPr id="36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36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36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36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36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36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36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36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37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37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25" name="Group 30"/>
          <p:cNvGrpSpPr/>
          <p:nvPr/>
        </p:nvGrpSpPr>
        <p:grpSpPr>
          <a:xfrm rot="320971">
            <a:off x="4405420" y="4680830"/>
            <a:ext cx="276921" cy="105419"/>
            <a:chOff x="3010020" y="1447800"/>
            <a:chExt cx="323269" cy="108499"/>
          </a:xfrm>
        </p:grpSpPr>
        <p:cxnSp>
          <p:nvCxnSpPr>
            <p:cNvPr id="35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35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35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35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35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35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35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35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36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36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30" name="Group 31"/>
          <p:cNvGrpSpPr/>
          <p:nvPr/>
        </p:nvGrpSpPr>
        <p:grpSpPr>
          <a:xfrm rot="21059976">
            <a:off x="4109624" y="4658762"/>
            <a:ext cx="276921" cy="105419"/>
            <a:chOff x="3010020" y="1447800"/>
            <a:chExt cx="323269" cy="108499"/>
          </a:xfrm>
        </p:grpSpPr>
        <p:cxnSp>
          <p:nvCxnSpPr>
            <p:cNvPr id="34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34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34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34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34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34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34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34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35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35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sp>
        <p:nvSpPr>
          <p:cNvPr id="33" name="Curved Down Arrow 32"/>
          <p:cNvSpPr/>
          <p:nvPr/>
        </p:nvSpPr>
        <p:spPr>
          <a:xfrm>
            <a:off x="2549982"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4" name="Curved Down Arrow 33"/>
          <p:cNvSpPr/>
          <p:nvPr/>
        </p:nvSpPr>
        <p:spPr>
          <a:xfrm>
            <a:off x="2936295"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5" name="Curved Down Arrow 34"/>
          <p:cNvSpPr/>
          <p:nvPr/>
        </p:nvSpPr>
        <p:spPr>
          <a:xfrm>
            <a:off x="3320219"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6" name="Curved Down Arrow 35"/>
          <p:cNvSpPr/>
          <p:nvPr/>
        </p:nvSpPr>
        <p:spPr>
          <a:xfrm>
            <a:off x="3706977" y="4427283"/>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cxnSp>
        <p:nvCxnSpPr>
          <p:cNvPr id="37" name="Straight Connector 112"/>
          <p:cNvCxnSpPr>
            <a:cxnSpLocks noChangeShapeType="1"/>
          </p:cNvCxnSpPr>
          <p:nvPr/>
        </p:nvCxnSpPr>
        <p:spPr bwMode="auto">
          <a:xfrm rot="4859976">
            <a:off x="4025110" y="4746136"/>
            <a:ext cx="103992" cy="2519"/>
          </a:xfrm>
          <a:prstGeom prst="line">
            <a:avLst/>
          </a:prstGeom>
          <a:noFill/>
          <a:ln w="12700" algn="ctr">
            <a:solidFill>
              <a:schemeClr val="tx1">
                <a:lumMod val="50000"/>
                <a:lumOff val="50000"/>
              </a:schemeClr>
            </a:solidFill>
            <a:round/>
            <a:headEnd/>
            <a:tailEnd/>
          </a:ln>
        </p:spPr>
      </p:cxnSp>
      <p:cxnSp>
        <p:nvCxnSpPr>
          <p:cNvPr id="38" name="Straight Connector 112"/>
          <p:cNvCxnSpPr>
            <a:cxnSpLocks noChangeShapeType="1"/>
          </p:cNvCxnSpPr>
          <p:nvPr/>
        </p:nvCxnSpPr>
        <p:spPr bwMode="auto">
          <a:xfrm rot="4859976">
            <a:off x="3996599" y="4746136"/>
            <a:ext cx="103992" cy="2519"/>
          </a:xfrm>
          <a:prstGeom prst="line">
            <a:avLst/>
          </a:prstGeom>
          <a:noFill/>
          <a:ln w="12700" algn="ctr">
            <a:solidFill>
              <a:schemeClr val="bg1">
                <a:lumMod val="50000"/>
              </a:schemeClr>
            </a:solidFill>
            <a:round/>
            <a:headEnd/>
            <a:tailEnd/>
          </a:ln>
        </p:spPr>
      </p:cxnSp>
      <p:grpSp>
        <p:nvGrpSpPr>
          <p:cNvPr id="31" name="Group 38"/>
          <p:cNvGrpSpPr/>
          <p:nvPr/>
        </p:nvGrpSpPr>
        <p:grpSpPr>
          <a:xfrm rot="21070270">
            <a:off x="4703205" y="4698219"/>
            <a:ext cx="276921" cy="105419"/>
            <a:chOff x="3010020" y="1447800"/>
            <a:chExt cx="323269" cy="108499"/>
          </a:xfrm>
        </p:grpSpPr>
        <p:cxnSp>
          <p:nvCxnSpPr>
            <p:cNvPr id="33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33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33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33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33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33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33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33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34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34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32" name="Group 39"/>
          <p:cNvGrpSpPr/>
          <p:nvPr/>
        </p:nvGrpSpPr>
        <p:grpSpPr>
          <a:xfrm rot="320971">
            <a:off x="4399212" y="4683224"/>
            <a:ext cx="276921" cy="105419"/>
            <a:chOff x="3010020" y="1447800"/>
            <a:chExt cx="323269" cy="108499"/>
          </a:xfrm>
        </p:grpSpPr>
        <p:cxnSp>
          <p:nvCxnSpPr>
            <p:cNvPr id="32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32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32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32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32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32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32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32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33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33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39" name="Group 40"/>
          <p:cNvGrpSpPr/>
          <p:nvPr/>
        </p:nvGrpSpPr>
        <p:grpSpPr>
          <a:xfrm rot="21059976">
            <a:off x="4103415" y="4661156"/>
            <a:ext cx="276921" cy="105419"/>
            <a:chOff x="3010020" y="1447800"/>
            <a:chExt cx="323269" cy="108499"/>
          </a:xfrm>
        </p:grpSpPr>
        <p:cxnSp>
          <p:nvCxnSpPr>
            <p:cNvPr id="31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31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31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31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31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31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31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31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32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32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sp>
        <p:nvSpPr>
          <p:cNvPr id="42" name="Freeform 13"/>
          <p:cNvSpPr>
            <a:spLocks/>
          </p:cNvSpPr>
          <p:nvPr/>
        </p:nvSpPr>
        <p:spPr bwMode="auto">
          <a:xfrm>
            <a:off x="4034219" y="4765777"/>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43" name="Freeform 13"/>
          <p:cNvSpPr>
            <a:spLocks/>
          </p:cNvSpPr>
          <p:nvPr/>
        </p:nvSpPr>
        <p:spPr bwMode="auto">
          <a:xfrm>
            <a:off x="4034219" y="4632430"/>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44" name="Text Box 21"/>
          <p:cNvSpPr txBox="1">
            <a:spLocks noChangeArrowheads="1"/>
          </p:cNvSpPr>
          <p:nvPr/>
        </p:nvSpPr>
        <p:spPr bwMode="auto">
          <a:xfrm>
            <a:off x="2501066" y="1670364"/>
            <a:ext cx="1890981" cy="242219"/>
          </a:xfrm>
          <a:prstGeom prst="rect">
            <a:avLst/>
          </a:prstGeom>
          <a:noFill/>
          <a:ln w="9525">
            <a:noFill/>
            <a:miter lim="800000"/>
            <a:headEnd/>
            <a:tailEnd/>
          </a:ln>
        </p:spPr>
        <p:txBody>
          <a:bodyPr wrap="none" lIns="64008" tIns="32004" rIns="64008" bIns="32004" anchor="ctr">
            <a:noAutofit/>
          </a:bodyPr>
          <a:lstStyle/>
          <a:p>
            <a:pPr algn="ctr" defTabSz="639731" fontAlgn="base">
              <a:spcBef>
                <a:spcPct val="0"/>
              </a:spcBef>
              <a:spcAft>
                <a:spcPct val="0"/>
              </a:spcAft>
              <a:defRPr/>
            </a:pPr>
            <a:r>
              <a:rPr lang="en-US" sz="1600" b="1" kern="0" dirty="0">
                <a:solidFill>
                  <a:srgbClr val="0000FF"/>
                </a:solidFill>
                <a:latin typeface="Arial" pitchFamily="34" charset="0"/>
                <a:cs typeface="Arial" pitchFamily="34" charset="0"/>
              </a:rPr>
              <a:t>430 21-</a:t>
            </a:r>
            <a:r>
              <a:rPr lang="en-US" sz="1600" b="1" i="1" kern="0" dirty="0">
                <a:solidFill>
                  <a:srgbClr val="0000FF"/>
                </a:solidFill>
                <a:latin typeface="Arial" pitchFamily="34" charset="0"/>
                <a:cs typeface="Arial" pitchFamily="34" charset="0"/>
              </a:rPr>
              <a:t>PHAS</a:t>
            </a:r>
            <a:r>
              <a:rPr lang="en-US" sz="1600" b="1" kern="0" dirty="0">
                <a:solidFill>
                  <a:srgbClr val="0000FF"/>
                </a:solidFill>
                <a:latin typeface="Arial" pitchFamily="34" charset="0"/>
                <a:cs typeface="Arial" pitchFamily="34" charset="0"/>
              </a:rPr>
              <a:t> loci</a:t>
            </a:r>
          </a:p>
        </p:txBody>
      </p:sp>
      <p:sp>
        <p:nvSpPr>
          <p:cNvPr id="45" name="Text Box 16"/>
          <p:cNvSpPr txBox="1">
            <a:spLocks noChangeArrowheads="1"/>
          </p:cNvSpPr>
          <p:nvPr/>
        </p:nvSpPr>
        <p:spPr bwMode="auto">
          <a:xfrm>
            <a:off x="2053470" y="1912582"/>
            <a:ext cx="351187" cy="270668"/>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46" name="Text Box 17"/>
          <p:cNvSpPr txBox="1">
            <a:spLocks noChangeArrowheads="1"/>
          </p:cNvSpPr>
          <p:nvPr/>
        </p:nvSpPr>
        <p:spPr bwMode="auto">
          <a:xfrm>
            <a:off x="4602072" y="1928250"/>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47" name="Freeform 13"/>
          <p:cNvSpPr>
            <a:spLocks/>
          </p:cNvSpPr>
          <p:nvPr/>
        </p:nvSpPr>
        <p:spPr bwMode="auto">
          <a:xfrm>
            <a:off x="2373581" y="2011199"/>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48" name="Text Box 21"/>
          <p:cNvSpPr txBox="1">
            <a:spLocks noChangeArrowheads="1"/>
          </p:cNvSpPr>
          <p:nvPr/>
        </p:nvSpPr>
        <p:spPr bwMode="auto">
          <a:xfrm>
            <a:off x="2587599" y="2094683"/>
            <a:ext cx="1890981"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200" b="1" kern="0" dirty="0">
                <a:latin typeface="Helvetica"/>
                <a:cs typeface="Helvetica"/>
              </a:rPr>
              <a:t>Long-noncoding RNA</a:t>
            </a:r>
          </a:p>
        </p:txBody>
      </p:sp>
      <p:sp>
        <p:nvSpPr>
          <p:cNvPr id="49" name="Text Box 20"/>
          <p:cNvSpPr txBox="1">
            <a:spLocks noChangeArrowheads="1"/>
          </p:cNvSpPr>
          <p:nvPr/>
        </p:nvSpPr>
        <p:spPr bwMode="auto">
          <a:xfrm>
            <a:off x="2097014" y="6047175"/>
            <a:ext cx="2315669" cy="445566"/>
          </a:xfrm>
          <a:prstGeom prst="rect">
            <a:avLst/>
          </a:prstGeom>
          <a:solidFill>
            <a:schemeClr val="bg2"/>
          </a:solidFill>
          <a:ln w="9525">
            <a:solidFill>
              <a:srgbClr val="0000FF"/>
            </a:solidFill>
            <a:miter lim="800000"/>
            <a:headEnd/>
            <a:tailEnd/>
          </a:ln>
        </p:spPr>
        <p:txBody>
          <a:bodyPr lIns="64008" tIns="32004" rIns="64008" bIns="32004">
            <a:noAutofit/>
          </a:bodyPr>
          <a:lstStyle/>
          <a:p>
            <a:pPr algn="ctr" defTabSz="639731" fontAlgn="base">
              <a:spcBef>
                <a:spcPct val="0"/>
              </a:spcBef>
              <a:spcAft>
                <a:spcPct val="0"/>
              </a:spcAft>
              <a:defRPr/>
            </a:pPr>
            <a:r>
              <a:rPr lang="en-US" b="1" kern="0" dirty="0">
                <a:solidFill>
                  <a:srgbClr val="0000FF"/>
                </a:solidFill>
                <a:latin typeface="Arial" pitchFamily="34" charset="0"/>
                <a:cs typeface="Arial" pitchFamily="34" charset="0"/>
              </a:rPr>
              <a:t>21 nt phasiRNAs</a:t>
            </a:r>
          </a:p>
        </p:txBody>
      </p:sp>
      <p:grpSp>
        <p:nvGrpSpPr>
          <p:cNvPr id="40" name="Group 49"/>
          <p:cNvGrpSpPr/>
          <p:nvPr/>
        </p:nvGrpSpPr>
        <p:grpSpPr>
          <a:xfrm rot="363096">
            <a:off x="10501784" y="2790622"/>
            <a:ext cx="420421" cy="409779"/>
            <a:chOff x="8572247" y="3781677"/>
            <a:chExt cx="299615" cy="257474"/>
          </a:xfrm>
        </p:grpSpPr>
        <p:sp>
          <p:nvSpPr>
            <p:cNvPr id="310" name="Chord 309"/>
            <p:cNvSpPr/>
            <p:nvPr/>
          </p:nvSpPr>
          <p:spPr>
            <a:xfrm rot="17100000">
              <a:off x="8573232" y="3781677"/>
              <a:ext cx="257474" cy="257474"/>
            </a:xfrm>
            <a:prstGeom prst="chord">
              <a:avLst/>
            </a:prstGeom>
            <a:solidFill>
              <a:schemeClr val="accent3">
                <a:lumMod val="40000"/>
                <a:lumOff val="60000"/>
              </a:schemeClr>
            </a:solid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311" name="TextBox 310"/>
            <p:cNvSpPr txBox="1"/>
            <p:nvPr/>
          </p:nvSpPr>
          <p:spPr>
            <a:xfrm rot="21236904">
              <a:off x="8572247" y="3888105"/>
              <a:ext cx="299615" cy="140919"/>
            </a:xfrm>
            <a:prstGeom prst="rect">
              <a:avLst/>
            </a:prstGeom>
            <a:noFill/>
          </p:spPr>
          <p:txBody>
            <a:bodyPr wrap="square" lIns="0" tIns="0" rIns="0" bIns="0" rtlCol="0">
              <a:noAutofit/>
            </a:bodyPr>
            <a:lstStyle/>
            <a:p>
              <a:pPr algn="ctr" defTabSz="914356">
                <a:defRPr/>
              </a:pPr>
              <a:r>
                <a:rPr lang="en-US" sz="1200" b="1" kern="0" dirty="0">
                  <a:latin typeface="Helvetica"/>
                  <a:cs typeface="Helvetica"/>
                </a:rPr>
                <a:t>AGO</a:t>
              </a:r>
            </a:p>
          </p:txBody>
        </p:sp>
      </p:grpSp>
      <p:cxnSp>
        <p:nvCxnSpPr>
          <p:cNvPr id="51" name="Straight Connector 112"/>
          <p:cNvCxnSpPr>
            <a:cxnSpLocks noChangeShapeType="1"/>
          </p:cNvCxnSpPr>
          <p:nvPr/>
        </p:nvCxnSpPr>
        <p:spPr bwMode="auto">
          <a:xfrm rot="4859976">
            <a:off x="9324654" y="4747274"/>
            <a:ext cx="103992" cy="2519"/>
          </a:xfrm>
          <a:prstGeom prst="line">
            <a:avLst/>
          </a:prstGeom>
          <a:noFill/>
          <a:ln w="12700" algn="ctr">
            <a:solidFill>
              <a:schemeClr val="tx1">
                <a:lumMod val="50000"/>
                <a:lumOff val="50000"/>
              </a:schemeClr>
            </a:solidFill>
            <a:round/>
            <a:headEnd/>
            <a:tailEnd/>
          </a:ln>
        </p:spPr>
      </p:cxnSp>
      <p:cxnSp>
        <p:nvCxnSpPr>
          <p:cNvPr id="52" name="Straight Connector 112"/>
          <p:cNvCxnSpPr>
            <a:cxnSpLocks noChangeShapeType="1"/>
          </p:cNvCxnSpPr>
          <p:nvPr/>
        </p:nvCxnSpPr>
        <p:spPr bwMode="auto">
          <a:xfrm rot="4859976">
            <a:off x="11238248" y="4852037"/>
            <a:ext cx="103992" cy="2519"/>
          </a:xfrm>
          <a:prstGeom prst="line">
            <a:avLst/>
          </a:prstGeom>
          <a:noFill/>
          <a:ln w="12700" algn="ctr">
            <a:solidFill>
              <a:schemeClr val="tx1">
                <a:lumMod val="50000"/>
                <a:lumOff val="50000"/>
              </a:schemeClr>
            </a:solidFill>
            <a:round/>
            <a:headEnd/>
            <a:tailEnd/>
          </a:ln>
        </p:spPr>
      </p:cxnSp>
      <p:sp>
        <p:nvSpPr>
          <p:cNvPr id="56" name="Freeform 13"/>
          <p:cNvSpPr>
            <a:spLocks/>
          </p:cNvSpPr>
          <p:nvPr/>
        </p:nvSpPr>
        <p:spPr bwMode="auto">
          <a:xfrm>
            <a:off x="11154441" y="3601877"/>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chemeClr val="accent1">
                <a:lumMod val="75000"/>
              </a:scheme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57" name="Text Box 16"/>
          <p:cNvSpPr txBox="1">
            <a:spLocks noChangeArrowheads="1"/>
          </p:cNvSpPr>
          <p:nvPr/>
        </p:nvSpPr>
        <p:spPr bwMode="auto">
          <a:xfrm>
            <a:off x="9326366" y="2595325"/>
            <a:ext cx="351187" cy="270668"/>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58" name="Text Box 17"/>
          <p:cNvSpPr txBox="1">
            <a:spLocks noChangeArrowheads="1"/>
          </p:cNvSpPr>
          <p:nvPr/>
        </p:nvSpPr>
        <p:spPr bwMode="auto">
          <a:xfrm>
            <a:off x="11807433" y="2734522"/>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59" name="Text Box 21"/>
          <p:cNvSpPr txBox="1">
            <a:spLocks noChangeArrowheads="1"/>
          </p:cNvSpPr>
          <p:nvPr/>
        </p:nvSpPr>
        <p:spPr bwMode="auto">
          <a:xfrm>
            <a:off x="10972697" y="2784933"/>
            <a:ext cx="733778"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600" b="1" kern="0" dirty="0">
                <a:solidFill>
                  <a:srgbClr val="FF0000"/>
                </a:solidFill>
                <a:latin typeface="Arial" pitchFamily="34" charset="0"/>
                <a:cs typeface="Arial" pitchFamily="34" charset="0"/>
              </a:rPr>
              <a:t>miR2275</a:t>
            </a:r>
          </a:p>
        </p:txBody>
      </p:sp>
      <p:grpSp>
        <p:nvGrpSpPr>
          <p:cNvPr id="54" name="Group 61"/>
          <p:cNvGrpSpPr/>
          <p:nvPr/>
        </p:nvGrpSpPr>
        <p:grpSpPr>
          <a:xfrm>
            <a:off x="10425150" y="2769771"/>
            <a:ext cx="433122" cy="81315"/>
            <a:chOff x="2932885" y="1447794"/>
            <a:chExt cx="580649" cy="108507"/>
          </a:xfrm>
        </p:grpSpPr>
        <p:sp>
          <p:nvSpPr>
            <p:cNvPr id="262" name="Freeform 29"/>
            <p:cNvSpPr>
              <a:spLocks/>
            </p:cNvSpPr>
            <p:nvPr/>
          </p:nvSpPr>
          <p:spPr bwMode="auto">
            <a:xfrm rot="21540000">
              <a:off x="2932885" y="1530200"/>
              <a:ext cx="580649" cy="10908"/>
            </a:xfrm>
            <a:custGeom>
              <a:avLst/>
              <a:gdLst>
                <a:gd name="T0" fmla="*/ 0 w 354"/>
                <a:gd name="T1" fmla="*/ 2147483647 h 17"/>
                <a:gd name="T2" fmla="*/ 2147483647 w 354"/>
                <a:gd name="T3" fmla="*/ 2147483647 h 17"/>
                <a:gd name="T4" fmla="*/ 2147483647 w 354"/>
                <a:gd name="T5" fmla="*/ 2147483647 h 17"/>
                <a:gd name="T6" fmla="*/ 0 60000 65536"/>
                <a:gd name="T7" fmla="*/ 0 60000 65536"/>
                <a:gd name="T8" fmla="*/ 0 60000 65536"/>
                <a:gd name="T9" fmla="*/ 0 w 354"/>
                <a:gd name="T10" fmla="*/ 0 h 17"/>
                <a:gd name="T11" fmla="*/ 354 w 354"/>
                <a:gd name="T12" fmla="*/ 17 h 17"/>
                <a:gd name="connsiteX0" fmla="*/ 0 w 10006"/>
                <a:gd name="connsiteY0" fmla="*/ 153 h 3542"/>
                <a:gd name="connsiteX1" fmla="*/ 6893 w 10006"/>
                <a:gd name="connsiteY1" fmla="*/ 2506 h 3542"/>
                <a:gd name="connsiteX2" fmla="*/ 10006 w 10006"/>
                <a:gd name="connsiteY2" fmla="*/ 3247 h 3542"/>
              </a:gdLst>
              <a:ahLst/>
              <a:cxnLst>
                <a:cxn ang="0">
                  <a:pos x="connsiteX0" y="connsiteY0"/>
                </a:cxn>
                <a:cxn ang="0">
                  <a:pos x="connsiteX1" y="connsiteY1"/>
                </a:cxn>
                <a:cxn ang="0">
                  <a:pos x="connsiteX2" y="connsiteY2"/>
                </a:cxn>
              </a:cxnLst>
              <a:rect l="l" t="t" r="r" b="b"/>
              <a:pathLst>
                <a:path w="10006" h="3542">
                  <a:moveTo>
                    <a:pt x="0" y="153"/>
                  </a:moveTo>
                  <a:cubicBezTo>
                    <a:pt x="1921" y="-435"/>
                    <a:pt x="5226" y="741"/>
                    <a:pt x="6893" y="2506"/>
                  </a:cubicBezTo>
                  <a:cubicBezTo>
                    <a:pt x="8559" y="4271"/>
                    <a:pt x="9328" y="3247"/>
                    <a:pt x="10006" y="3247"/>
                  </a:cubicBezTo>
                </a:path>
              </a:pathLst>
            </a:custGeom>
            <a:noFill/>
            <a:ln w="28575">
              <a:solidFill>
                <a:schemeClr val="accent6">
                  <a:lumMod val="75000"/>
                </a:schemeClr>
              </a:solidFill>
              <a:round/>
              <a:headEnd/>
              <a:tailEnd/>
            </a:ln>
          </p:spPr>
          <p:txBody>
            <a:bodyPr>
              <a:noAutofit/>
            </a:bodyPr>
            <a:lstStyle/>
            <a:p>
              <a:pPr algn="ctr" defTabSz="914356" eaLnBrk="0" fontAlgn="base" hangingPunct="0">
                <a:spcBef>
                  <a:spcPct val="0"/>
                </a:spcBef>
                <a:spcAft>
                  <a:spcPct val="0"/>
                </a:spcAft>
                <a:defRPr/>
              </a:pPr>
              <a:endParaRPr lang="en-US" sz="1200" b="1" kern="0" dirty="0">
                <a:solidFill>
                  <a:schemeClr val="accent6">
                    <a:lumMod val="75000"/>
                  </a:schemeClr>
                </a:solidFill>
                <a:latin typeface="Helvetica"/>
                <a:cs typeface="Helvetica"/>
              </a:endParaRPr>
            </a:p>
          </p:txBody>
        </p:sp>
        <p:cxnSp>
          <p:nvCxnSpPr>
            <p:cNvPr id="263" name="Straight Connector 107"/>
            <p:cNvCxnSpPr>
              <a:cxnSpLocks noChangeShapeType="1"/>
            </p:cNvCxnSpPr>
            <p:nvPr/>
          </p:nvCxnSpPr>
          <p:spPr bwMode="auto">
            <a:xfrm rot="5400000">
              <a:off x="2921389" y="1500582"/>
              <a:ext cx="107033" cy="1469"/>
            </a:xfrm>
            <a:prstGeom prst="line">
              <a:avLst/>
            </a:prstGeom>
            <a:noFill/>
            <a:ln w="12700" algn="ctr">
              <a:solidFill>
                <a:schemeClr val="accent6">
                  <a:lumMod val="75000"/>
                </a:schemeClr>
              </a:solidFill>
              <a:round/>
              <a:headEnd/>
              <a:tailEnd/>
            </a:ln>
          </p:spPr>
        </p:cxnSp>
        <p:cxnSp>
          <p:nvCxnSpPr>
            <p:cNvPr id="264" name="Straight Connector 110"/>
            <p:cNvCxnSpPr>
              <a:cxnSpLocks noChangeShapeType="1"/>
            </p:cNvCxnSpPr>
            <p:nvPr/>
          </p:nvCxnSpPr>
          <p:spPr bwMode="auto">
            <a:xfrm rot="5400000">
              <a:off x="2884662" y="1500582"/>
              <a:ext cx="107033" cy="1469"/>
            </a:xfrm>
            <a:prstGeom prst="line">
              <a:avLst/>
            </a:prstGeom>
            <a:noFill/>
            <a:ln w="12700" algn="ctr">
              <a:solidFill>
                <a:schemeClr val="accent6">
                  <a:lumMod val="75000"/>
                </a:schemeClr>
              </a:solidFill>
              <a:round/>
              <a:headEnd/>
              <a:tailEnd/>
            </a:ln>
          </p:spPr>
        </p:cxnSp>
        <p:cxnSp>
          <p:nvCxnSpPr>
            <p:cNvPr id="265" name="Straight Connector 111"/>
            <p:cNvCxnSpPr>
              <a:cxnSpLocks noChangeShapeType="1"/>
            </p:cNvCxnSpPr>
            <p:nvPr/>
          </p:nvCxnSpPr>
          <p:spPr bwMode="auto">
            <a:xfrm rot="5400000">
              <a:off x="2956648" y="1500582"/>
              <a:ext cx="107033" cy="1469"/>
            </a:xfrm>
            <a:prstGeom prst="line">
              <a:avLst/>
            </a:prstGeom>
            <a:noFill/>
            <a:ln w="12700" algn="ctr">
              <a:solidFill>
                <a:schemeClr val="accent6">
                  <a:lumMod val="75000"/>
                </a:schemeClr>
              </a:solidFill>
              <a:round/>
              <a:headEnd/>
              <a:tailEnd/>
            </a:ln>
          </p:spPr>
        </p:cxnSp>
        <p:cxnSp>
          <p:nvCxnSpPr>
            <p:cNvPr id="266" name="Straight Connector 112"/>
            <p:cNvCxnSpPr>
              <a:cxnSpLocks noChangeShapeType="1"/>
            </p:cNvCxnSpPr>
            <p:nvPr/>
          </p:nvCxnSpPr>
          <p:spPr bwMode="auto">
            <a:xfrm rot="5400000">
              <a:off x="2992639" y="1499846"/>
              <a:ext cx="107031" cy="2938"/>
            </a:xfrm>
            <a:prstGeom prst="line">
              <a:avLst/>
            </a:prstGeom>
            <a:noFill/>
            <a:ln w="12700" algn="ctr">
              <a:solidFill>
                <a:schemeClr val="accent6">
                  <a:lumMod val="75000"/>
                </a:schemeClr>
              </a:solidFill>
              <a:round/>
              <a:headEnd/>
              <a:tailEnd/>
            </a:ln>
          </p:spPr>
        </p:cxnSp>
        <p:cxnSp>
          <p:nvCxnSpPr>
            <p:cNvPr id="267" name="Straight Connector 113"/>
            <p:cNvCxnSpPr>
              <a:cxnSpLocks noChangeShapeType="1"/>
            </p:cNvCxnSpPr>
            <p:nvPr/>
          </p:nvCxnSpPr>
          <p:spPr bwMode="auto">
            <a:xfrm rot="5400000">
              <a:off x="3028628" y="1500580"/>
              <a:ext cx="107031" cy="1469"/>
            </a:xfrm>
            <a:prstGeom prst="line">
              <a:avLst/>
            </a:prstGeom>
            <a:noFill/>
            <a:ln w="12700" algn="ctr">
              <a:solidFill>
                <a:schemeClr val="accent6">
                  <a:lumMod val="75000"/>
                </a:schemeClr>
              </a:solidFill>
              <a:round/>
              <a:headEnd/>
              <a:tailEnd/>
            </a:ln>
          </p:spPr>
        </p:cxnSp>
        <p:cxnSp>
          <p:nvCxnSpPr>
            <p:cNvPr id="268" name="Straight Connector 114"/>
            <p:cNvCxnSpPr>
              <a:cxnSpLocks noChangeShapeType="1"/>
            </p:cNvCxnSpPr>
            <p:nvPr/>
          </p:nvCxnSpPr>
          <p:spPr bwMode="auto">
            <a:xfrm rot="5400000">
              <a:off x="3063158" y="1501314"/>
              <a:ext cx="108499" cy="1469"/>
            </a:xfrm>
            <a:prstGeom prst="line">
              <a:avLst/>
            </a:prstGeom>
            <a:noFill/>
            <a:ln w="12700" algn="ctr">
              <a:solidFill>
                <a:schemeClr val="accent6">
                  <a:lumMod val="75000"/>
                </a:schemeClr>
              </a:solidFill>
              <a:round/>
              <a:headEnd/>
              <a:tailEnd/>
            </a:ln>
          </p:spPr>
        </p:cxnSp>
        <p:cxnSp>
          <p:nvCxnSpPr>
            <p:cNvPr id="269" name="Straight Connector 115"/>
            <p:cNvCxnSpPr>
              <a:cxnSpLocks noChangeShapeType="1"/>
            </p:cNvCxnSpPr>
            <p:nvPr/>
          </p:nvCxnSpPr>
          <p:spPr bwMode="auto">
            <a:xfrm rot="5400000">
              <a:off x="3100615" y="1500582"/>
              <a:ext cx="107033" cy="1469"/>
            </a:xfrm>
            <a:prstGeom prst="line">
              <a:avLst/>
            </a:prstGeom>
            <a:noFill/>
            <a:ln w="12700" algn="ctr">
              <a:solidFill>
                <a:schemeClr val="accent6">
                  <a:lumMod val="75000"/>
                </a:schemeClr>
              </a:solidFill>
              <a:round/>
              <a:headEnd/>
              <a:tailEnd/>
            </a:ln>
          </p:spPr>
        </p:cxnSp>
        <p:cxnSp>
          <p:nvCxnSpPr>
            <p:cNvPr id="270" name="Straight Connector 116"/>
            <p:cNvCxnSpPr>
              <a:cxnSpLocks noChangeShapeType="1"/>
            </p:cNvCxnSpPr>
            <p:nvPr/>
          </p:nvCxnSpPr>
          <p:spPr bwMode="auto">
            <a:xfrm rot="5400000">
              <a:off x="3135866" y="1500582"/>
              <a:ext cx="107033" cy="1469"/>
            </a:xfrm>
            <a:prstGeom prst="line">
              <a:avLst/>
            </a:prstGeom>
            <a:noFill/>
            <a:ln w="12700" algn="ctr">
              <a:solidFill>
                <a:schemeClr val="accent6">
                  <a:lumMod val="75000"/>
                </a:schemeClr>
              </a:solidFill>
              <a:round/>
              <a:headEnd/>
              <a:tailEnd/>
            </a:ln>
          </p:spPr>
        </p:cxnSp>
        <p:cxnSp>
          <p:nvCxnSpPr>
            <p:cNvPr id="271" name="Straight Connector 117"/>
            <p:cNvCxnSpPr>
              <a:cxnSpLocks noChangeShapeType="1"/>
            </p:cNvCxnSpPr>
            <p:nvPr/>
          </p:nvCxnSpPr>
          <p:spPr bwMode="auto">
            <a:xfrm rot="5400000">
              <a:off x="3171122" y="1500582"/>
              <a:ext cx="107033" cy="1469"/>
            </a:xfrm>
            <a:prstGeom prst="line">
              <a:avLst/>
            </a:prstGeom>
            <a:noFill/>
            <a:ln w="12700" algn="ctr">
              <a:solidFill>
                <a:schemeClr val="accent6">
                  <a:lumMod val="75000"/>
                </a:schemeClr>
              </a:solidFill>
              <a:round/>
              <a:headEnd/>
              <a:tailEnd/>
            </a:ln>
          </p:spPr>
        </p:cxnSp>
        <p:cxnSp>
          <p:nvCxnSpPr>
            <p:cNvPr id="272" name="Straight Connector 118"/>
            <p:cNvCxnSpPr>
              <a:cxnSpLocks noChangeShapeType="1"/>
            </p:cNvCxnSpPr>
            <p:nvPr/>
          </p:nvCxnSpPr>
          <p:spPr bwMode="auto">
            <a:xfrm rot="5400000">
              <a:off x="3207840" y="1500582"/>
              <a:ext cx="107033" cy="1469"/>
            </a:xfrm>
            <a:prstGeom prst="line">
              <a:avLst/>
            </a:prstGeom>
            <a:noFill/>
            <a:ln w="12700" algn="ctr">
              <a:solidFill>
                <a:schemeClr val="accent6">
                  <a:lumMod val="75000"/>
                </a:schemeClr>
              </a:solidFill>
              <a:round/>
              <a:headEnd/>
              <a:tailEnd/>
            </a:ln>
          </p:spPr>
        </p:cxnSp>
        <p:cxnSp>
          <p:nvCxnSpPr>
            <p:cNvPr id="273" name="Straight Connector 119"/>
            <p:cNvCxnSpPr>
              <a:cxnSpLocks noChangeShapeType="1"/>
            </p:cNvCxnSpPr>
            <p:nvPr/>
          </p:nvCxnSpPr>
          <p:spPr bwMode="auto">
            <a:xfrm rot="5400000">
              <a:off x="3242371" y="1501314"/>
              <a:ext cx="108499" cy="1469"/>
            </a:xfrm>
            <a:prstGeom prst="line">
              <a:avLst/>
            </a:prstGeom>
            <a:noFill/>
            <a:ln w="12700" algn="ctr">
              <a:solidFill>
                <a:schemeClr val="accent6">
                  <a:lumMod val="75000"/>
                </a:schemeClr>
              </a:solidFill>
              <a:round/>
              <a:headEnd/>
              <a:tailEnd/>
            </a:ln>
          </p:spPr>
        </p:cxnSp>
        <p:cxnSp>
          <p:nvCxnSpPr>
            <p:cNvPr id="274" name="Straight Connector 120"/>
            <p:cNvCxnSpPr>
              <a:cxnSpLocks noChangeShapeType="1"/>
            </p:cNvCxnSpPr>
            <p:nvPr/>
          </p:nvCxnSpPr>
          <p:spPr bwMode="auto">
            <a:xfrm rot="5400000">
              <a:off x="3277634" y="1501317"/>
              <a:ext cx="108499" cy="1469"/>
            </a:xfrm>
            <a:prstGeom prst="line">
              <a:avLst/>
            </a:prstGeom>
            <a:noFill/>
            <a:ln w="12700" algn="ctr">
              <a:solidFill>
                <a:schemeClr val="accent6">
                  <a:lumMod val="75000"/>
                </a:schemeClr>
              </a:solidFill>
              <a:round/>
              <a:headEnd/>
              <a:tailEnd/>
            </a:ln>
          </p:spPr>
        </p:cxnSp>
        <p:cxnSp>
          <p:nvCxnSpPr>
            <p:cNvPr id="275" name="Straight Connector 121"/>
            <p:cNvCxnSpPr>
              <a:cxnSpLocks noChangeShapeType="1"/>
            </p:cNvCxnSpPr>
            <p:nvPr/>
          </p:nvCxnSpPr>
          <p:spPr bwMode="auto">
            <a:xfrm rot="5400000">
              <a:off x="3315078" y="1500585"/>
              <a:ext cx="107033" cy="1469"/>
            </a:xfrm>
            <a:prstGeom prst="line">
              <a:avLst/>
            </a:prstGeom>
            <a:noFill/>
            <a:ln w="12700" algn="ctr">
              <a:solidFill>
                <a:schemeClr val="accent6">
                  <a:lumMod val="75000"/>
                </a:schemeClr>
              </a:solidFill>
              <a:round/>
              <a:headEnd/>
              <a:tailEnd/>
            </a:ln>
          </p:spPr>
        </p:cxnSp>
        <p:cxnSp>
          <p:nvCxnSpPr>
            <p:cNvPr id="276" name="Straight Connector 122"/>
            <p:cNvCxnSpPr>
              <a:cxnSpLocks noChangeShapeType="1"/>
            </p:cNvCxnSpPr>
            <p:nvPr/>
          </p:nvCxnSpPr>
          <p:spPr bwMode="auto">
            <a:xfrm rot="5400000">
              <a:off x="3349609" y="1501314"/>
              <a:ext cx="108499" cy="1469"/>
            </a:xfrm>
            <a:prstGeom prst="line">
              <a:avLst/>
            </a:prstGeom>
            <a:noFill/>
            <a:ln w="12700" algn="ctr">
              <a:solidFill>
                <a:schemeClr val="accent6">
                  <a:lumMod val="75000"/>
                </a:schemeClr>
              </a:solidFill>
              <a:round/>
              <a:headEnd/>
              <a:tailEnd/>
            </a:ln>
          </p:spPr>
        </p:cxnSp>
        <p:cxnSp>
          <p:nvCxnSpPr>
            <p:cNvPr id="277" name="Straight Connector 123"/>
            <p:cNvCxnSpPr>
              <a:cxnSpLocks noChangeShapeType="1"/>
            </p:cNvCxnSpPr>
            <p:nvPr/>
          </p:nvCxnSpPr>
          <p:spPr bwMode="auto">
            <a:xfrm rot="5400000">
              <a:off x="3385593" y="1500575"/>
              <a:ext cx="107032" cy="1469"/>
            </a:xfrm>
            <a:prstGeom prst="line">
              <a:avLst/>
            </a:prstGeom>
            <a:noFill/>
            <a:ln w="12700" algn="ctr">
              <a:solidFill>
                <a:schemeClr val="accent6">
                  <a:lumMod val="75000"/>
                </a:schemeClr>
              </a:solidFill>
              <a:round/>
              <a:headEnd/>
              <a:tailEnd/>
            </a:ln>
          </p:spPr>
        </p:cxnSp>
        <p:cxnSp>
          <p:nvCxnSpPr>
            <p:cNvPr id="278" name="Straight Connector 124"/>
            <p:cNvCxnSpPr>
              <a:cxnSpLocks noChangeShapeType="1"/>
            </p:cNvCxnSpPr>
            <p:nvPr/>
          </p:nvCxnSpPr>
          <p:spPr bwMode="auto">
            <a:xfrm rot="5400000">
              <a:off x="3422254" y="1500584"/>
              <a:ext cx="107033" cy="1469"/>
            </a:xfrm>
            <a:prstGeom prst="line">
              <a:avLst/>
            </a:prstGeom>
            <a:noFill/>
            <a:ln w="12700" algn="ctr">
              <a:solidFill>
                <a:schemeClr val="accent6">
                  <a:lumMod val="75000"/>
                </a:schemeClr>
              </a:solidFill>
              <a:round/>
              <a:headEnd/>
              <a:tailEnd/>
            </a:ln>
          </p:spPr>
        </p:cxnSp>
        <p:cxnSp>
          <p:nvCxnSpPr>
            <p:cNvPr id="279" name="Straight Connector 125"/>
            <p:cNvCxnSpPr>
              <a:cxnSpLocks noChangeShapeType="1"/>
            </p:cNvCxnSpPr>
            <p:nvPr/>
          </p:nvCxnSpPr>
          <p:spPr bwMode="auto">
            <a:xfrm rot="5400000">
              <a:off x="3458305" y="1500583"/>
              <a:ext cx="107033" cy="1469"/>
            </a:xfrm>
            <a:prstGeom prst="line">
              <a:avLst/>
            </a:prstGeom>
            <a:noFill/>
            <a:ln w="12700" algn="ctr">
              <a:solidFill>
                <a:schemeClr val="accent6">
                  <a:lumMod val="75000"/>
                </a:schemeClr>
              </a:solidFill>
              <a:round/>
              <a:headEnd/>
              <a:tailEnd/>
            </a:ln>
          </p:spPr>
        </p:cxnSp>
      </p:grpSp>
      <p:sp>
        <p:nvSpPr>
          <p:cNvPr id="63" name="Freeform 13"/>
          <p:cNvSpPr>
            <a:spLocks/>
          </p:cNvSpPr>
          <p:nvPr/>
        </p:nvSpPr>
        <p:spPr bwMode="auto">
          <a:xfrm>
            <a:off x="9677553" y="2675038"/>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grpSp>
        <p:nvGrpSpPr>
          <p:cNvPr id="55" name="Group 63"/>
          <p:cNvGrpSpPr/>
          <p:nvPr/>
        </p:nvGrpSpPr>
        <p:grpSpPr>
          <a:xfrm rot="21070270">
            <a:off x="11326647" y="4860097"/>
            <a:ext cx="276921" cy="105419"/>
            <a:chOff x="3010020" y="1447800"/>
            <a:chExt cx="323269" cy="108499"/>
          </a:xfrm>
        </p:grpSpPr>
        <p:cxnSp>
          <p:nvCxnSpPr>
            <p:cNvPr id="25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25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25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25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25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25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25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25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26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26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62" name="Group 64"/>
          <p:cNvGrpSpPr/>
          <p:nvPr/>
        </p:nvGrpSpPr>
        <p:grpSpPr>
          <a:xfrm rot="320971">
            <a:off x="11661814" y="4828438"/>
            <a:ext cx="276921" cy="105419"/>
            <a:chOff x="3010020" y="1447800"/>
            <a:chExt cx="323269" cy="108499"/>
          </a:xfrm>
        </p:grpSpPr>
        <p:cxnSp>
          <p:nvCxnSpPr>
            <p:cNvPr id="24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24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24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24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24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24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24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24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25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25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grpSp>
        <p:nvGrpSpPr>
          <p:cNvPr id="64" name="Group 65"/>
          <p:cNvGrpSpPr/>
          <p:nvPr/>
        </p:nvGrpSpPr>
        <p:grpSpPr>
          <a:xfrm rot="21059976">
            <a:off x="11469773" y="4842798"/>
            <a:ext cx="276921" cy="105419"/>
            <a:chOff x="3010020" y="1447800"/>
            <a:chExt cx="323269" cy="108499"/>
          </a:xfrm>
        </p:grpSpPr>
        <p:cxnSp>
          <p:nvCxnSpPr>
            <p:cNvPr id="23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75000"/>
                </a:srgbClr>
              </a:solidFill>
              <a:round/>
              <a:headEnd/>
              <a:tailEnd/>
            </a:ln>
          </p:spPr>
        </p:cxnSp>
        <p:cxnSp>
          <p:nvCxnSpPr>
            <p:cNvPr id="23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75000"/>
                </a:srgbClr>
              </a:solidFill>
              <a:round/>
              <a:headEnd/>
              <a:tailEnd/>
            </a:ln>
          </p:spPr>
        </p:cxnSp>
        <p:cxnSp>
          <p:nvCxnSpPr>
            <p:cNvPr id="23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75000"/>
                </a:srgbClr>
              </a:solidFill>
              <a:round/>
              <a:headEnd/>
              <a:tailEnd/>
            </a:ln>
          </p:spPr>
        </p:cxnSp>
        <p:cxnSp>
          <p:nvCxnSpPr>
            <p:cNvPr id="23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75000"/>
                </a:srgbClr>
              </a:solidFill>
              <a:round/>
              <a:headEnd/>
              <a:tailEnd/>
            </a:ln>
          </p:spPr>
        </p:cxnSp>
        <p:cxnSp>
          <p:nvCxnSpPr>
            <p:cNvPr id="23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75000"/>
                </a:srgbClr>
              </a:solidFill>
              <a:round/>
              <a:headEnd/>
              <a:tailEnd/>
            </a:ln>
          </p:spPr>
        </p:cxnSp>
        <p:cxnSp>
          <p:nvCxnSpPr>
            <p:cNvPr id="23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75000"/>
                </a:srgbClr>
              </a:solidFill>
              <a:round/>
              <a:headEnd/>
              <a:tailEnd/>
            </a:ln>
          </p:spPr>
        </p:cxnSp>
        <p:cxnSp>
          <p:nvCxnSpPr>
            <p:cNvPr id="23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75000"/>
                </a:srgbClr>
              </a:solidFill>
              <a:round/>
              <a:headEnd/>
              <a:tailEnd/>
            </a:ln>
          </p:spPr>
        </p:cxnSp>
        <p:cxnSp>
          <p:nvCxnSpPr>
            <p:cNvPr id="23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75000"/>
                </a:srgbClr>
              </a:solidFill>
              <a:round/>
              <a:headEnd/>
              <a:tailEnd/>
            </a:ln>
          </p:spPr>
        </p:cxnSp>
        <p:cxnSp>
          <p:nvCxnSpPr>
            <p:cNvPr id="24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75000"/>
                </a:srgbClr>
              </a:solidFill>
              <a:round/>
              <a:headEnd/>
              <a:tailEnd/>
            </a:ln>
          </p:spPr>
        </p:cxnSp>
        <p:cxnSp>
          <p:nvCxnSpPr>
            <p:cNvPr id="24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75000"/>
                </a:srgbClr>
              </a:solidFill>
              <a:round/>
              <a:headEnd/>
              <a:tailEnd/>
            </a:ln>
          </p:spPr>
        </p:cxnSp>
      </p:grpSp>
      <p:sp>
        <p:nvSpPr>
          <p:cNvPr id="70" name="Curved Down Arrow 69"/>
          <p:cNvSpPr/>
          <p:nvPr/>
        </p:nvSpPr>
        <p:spPr>
          <a:xfrm>
            <a:off x="10931971" y="4230432"/>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cxnSp>
        <p:nvCxnSpPr>
          <p:cNvPr id="71" name="Straight Connector 112"/>
          <p:cNvCxnSpPr>
            <a:cxnSpLocks noChangeShapeType="1"/>
          </p:cNvCxnSpPr>
          <p:nvPr/>
        </p:nvCxnSpPr>
        <p:spPr bwMode="auto">
          <a:xfrm rot="4859976">
            <a:off x="11555873" y="4977805"/>
            <a:ext cx="103992" cy="2519"/>
          </a:xfrm>
          <a:prstGeom prst="line">
            <a:avLst/>
          </a:prstGeom>
          <a:noFill/>
          <a:ln w="12700" algn="ctr">
            <a:solidFill>
              <a:schemeClr val="tx1">
                <a:lumMod val="50000"/>
                <a:lumOff val="50000"/>
              </a:schemeClr>
            </a:solidFill>
            <a:round/>
            <a:headEnd/>
            <a:tailEnd/>
          </a:ln>
        </p:spPr>
      </p:cxnSp>
      <p:cxnSp>
        <p:nvCxnSpPr>
          <p:cNvPr id="72" name="Straight Connector 112"/>
          <p:cNvCxnSpPr>
            <a:cxnSpLocks noChangeShapeType="1"/>
          </p:cNvCxnSpPr>
          <p:nvPr/>
        </p:nvCxnSpPr>
        <p:spPr bwMode="auto">
          <a:xfrm rot="4859976">
            <a:off x="11823078" y="4922077"/>
            <a:ext cx="103992" cy="2519"/>
          </a:xfrm>
          <a:prstGeom prst="line">
            <a:avLst/>
          </a:prstGeom>
          <a:noFill/>
          <a:ln w="12700" algn="ctr">
            <a:solidFill>
              <a:schemeClr val="bg1">
                <a:lumMod val="50000"/>
              </a:schemeClr>
            </a:solidFill>
            <a:round/>
            <a:headEnd/>
            <a:tailEnd/>
          </a:ln>
        </p:spPr>
      </p:cxnSp>
      <p:grpSp>
        <p:nvGrpSpPr>
          <p:cNvPr id="65" name="Group 72"/>
          <p:cNvGrpSpPr/>
          <p:nvPr/>
        </p:nvGrpSpPr>
        <p:grpSpPr>
          <a:xfrm rot="21070270">
            <a:off x="10992063" y="4852428"/>
            <a:ext cx="276921" cy="105419"/>
            <a:chOff x="3010020" y="1447800"/>
            <a:chExt cx="323269" cy="108499"/>
          </a:xfrm>
        </p:grpSpPr>
        <p:cxnSp>
          <p:nvCxnSpPr>
            <p:cNvPr id="22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22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22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22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22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22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22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22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23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23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66" name="Group 73"/>
          <p:cNvGrpSpPr/>
          <p:nvPr/>
        </p:nvGrpSpPr>
        <p:grpSpPr>
          <a:xfrm rot="320971">
            <a:off x="11312387" y="4858829"/>
            <a:ext cx="276921" cy="105419"/>
            <a:chOff x="3010020" y="1447800"/>
            <a:chExt cx="323269" cy="108499"/>
          </a:xfrm>
        </p:grpSpPr>
        <p:cxnSp>
          <p:nvCxnSpPr>
            <p:cNvPr id="21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21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21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21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21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21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21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21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22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22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grpSp>
        <p:nvGrpSpPr>
          <p:cNvPr id="73" name="Group 74"/>
          <p:cNvGrpSpPr/>
          <p:nvPr/>
        </p:nvGrpSpPr>
        <p:grpSpPr>
          <a:xfrm rot="21059976">
            <a:off x="11645671" y="4929242"/>
            <a:ext cx="276921" cy="105419"/>
            <a:chOff x="3010020" y="1447800"/>
            <a:chExt cx="323269" cy="108499"/>
          </a:xfrm>
        </p:grpSpPr>
        <p:cxnSp>
          <p:nvCxnSpPr>
            <p:cNvPr id="202" name="Straight Connector 111"/>
            <p:cNvCxnSpPr>
              <a:cxnSpLocks noChangeShapeType="1"/>
            </p:cNvCxnSpPr>
            <p:nvPr/>
          </p:nvCxnSpPr>
          <p:spPr bwMode="auto">
            <a:xfrm rot="5400000">
              <a:off x="2957238" y="1500582"/>
              <a:ext cx="107033" cy="1469"/>
            </a:xfrm>
            <a:prstGeom prst="line">
              <a:avLst/>
            </a:prstGeom>
            <a:noFill/>
            <a:ln w="12700" algn="ctr">
              <a:solidFill>
                <a:srgbClr val="FFFFFF">
                  <a:lumMod val="65000"/>
                </a:srgbClr>
              </a:solidFill>
              <a:round/>
              <a:headEnd/>
              <a:tailEnd/>
            </a:ln>
          </p:spPr>
        </p:cxnSp>
        <p:cxnSp>
          <p:nvCxnSpPr>
            <p:cNvPr id="203" name="Straight Connector 112"/>
            <p:cNvCxnSpPr>
              <a:cxnSpLocks noChangeShapeType="1"/>
            </p:cNvCxnSpPr>
            <p:nvPr/>
          </p:nvCxnSpPr>
          <p:spPr bwMode="auto">
            <a:xfrm rot="5400000">
              <a:off x="2993238" y="1499847"/>
              <a:ext cx="107032" cy="2939"/>
            </a:xfrm>
            <a:prstGeom prst="line">
              <a:avLst/>
            </a:prstGeom>
            <a:noFill/>
            <a:ln w="12700" algn="ctr">
              <a:solidFill>
                <a:srgbClr val="FFFFFF">
                  <a:lumMod val="65000"/>
                </a:srgbClr>
              </a:solidFill>
              <a:round/>
              <a:headEnd/>
              <a:tailEnd/>
            </a:ln>
          </p:spPr>
        </p:cxnSp>
        <p:cxnSp>
          <p:nvCxnSpPr>
            <p:cNvPr id="204" name="Straight Connector 113"/>
            <p:cNvCxnSpPr>
              <a:cxnSpLocks noChangeShapeType="1"/>
            </p:cNvCxnSpPr>
            <p:nvPr/>
          </p:nvCxnSpPr>
          <p:spPr bwMode="auto">
            <a:xfrm rot="5400000">
              <a:off x="3029238" y="1500581"/>
              <a:ext cx="107032" cy="1470"/>
            </a:xfrm>
            <a:prstGeom prst="line">
              <a:avLst/>
            </a:prstGeom>
            <a:noFill/>
            <a:ln w="12700" algn="ctr">
              <a:solidFill>
                <a:srgbClr val="FFFFFF">
                  <a:lumMod val="65000"/>
                </a:srgbClr>
              </a:solidFill>
              <a:round/>
              <a:headEnd/>
              <a:tailEnd/>
            </a:ln>
          </p:spPr>
        </p:cxnSp>
        <p:cxnSp>
          <p:nvCxnSpPr>
            <p:cNvPr id="205" name="Straight Connector 114"/>
            <p:cNvCxnSpPr>
              <a:cxnSpLocks noChangeShapeType="1"/>
            </p:cNvCxnSpPr>
            <p:nvPr/>
          </p:nvCxnSpPr>
          <p:spPr bwMode="auto">
            <a:xfrm rot="5400000">
              <a:off x="3063770" y="1501315"/>
              <a:ext cx="108499" cy="1470"/>
            </a:xfrm>
            <a:prstGeom prst="line">
              <a:avLst/>
            </a:prstGeom>
            <a:noFill/>
            <a:ln w="12700" algn="ctr">
              <a:solidFill>
                <a:srgbClr val="FFFFFF">
                  <a:lumMod val="65000"/>
                </a:srgbClr>
              </a:solidFill>
              <a:round/>
              <a:headEnd/>
              <a:tailEnd/>
            </a:ln>
          </p:spPr>
        </p:cxnSp>
        <p:cxnSp>
          <p:nvCxnSpPr>
            <p:cNvPr id="206" name="Straight Connector 115"/>
            <p:cNvCxnSpPr>
              <a:cxnSpLocks noChangeShapeType="1"/>
            </p:cNvCxnSpPr>
            <p:nvPr/>
          </p:nvCxnSpPr>
          <p:spPr bwMode="auto">
            <a:xfrm rot="5400000">
              <a:off x="3101239" y="1500582"/>
              <a:ext cx="107033" cy="1469"/>
            </a:xfrm>
            <a:prstGeom prst="line">
              <a:avLst/>
            </a:prstGeom>
            <a:noFill/>
            <a:ln w="12700" algn="ctr">
              <a:solidFill>
                <a:srgbClr val="FFFFFF">
                  <a:lumMod val="65000"/>
                </a:srgbClr>
              </a:solidFill>
              <a:round/>
              <a:headEnd/>
              <a:tailEnd/>
            </a:ln>
          </p:spPr>
        </p:cxnSp>
        <p:cxnSp>
          <p:nvCxnSpPr>
            <p:cNvPr id="207" name="Straight Connector 116"/>
            <p:cNvCxnSpPr>
              <a:cxnSpLocks noChangeShapeType="1"/>
            </p:cNvCxnSpPr>
            <p:nvPr/>
          </p:nvCxnSpPr>
          <p:spPr bwMode="auto">
            <a:xfrm rot="5400000">
              <a:off x="3136505" y="1500582"/>
              <a:ext cx="107033" cy="1469"/>
            </a:xfrm>
            <a:prstGeom prst="line">
              <a:avLst/>
            </a:prstGeom>
            <a:noFill/>
            <a:ln w="12700" algn="ctr">
              <a:solidFill>
                <a:srgbClr val="FFFFFF">
                  <a:lumMod val="65000"/>
                </a:srgbClr>
              </a:solidFill>
              <a:round/>
              <a:headEnd/>
              <a:tailEnd/>
            </a:ln>
          </p:spPr>
        </p:cxnSp>
        <p:cxnSp>
          <p:nvCxnSpPr>
            <p:cNvPr id="208" name="Straight Connector 117"/>
            <p:cNvCxnSpPr>
              <a:cxnSpLocks noChangeShapeType="1"/>
            </p:cNvCxnSpPr>
            <p:nvPr/>
          </p:nvCxnSpPr>
          <p:spPr bwMode="auto">
            <a:xfrm rot="5400000">
              <a:off x="3171771" y="1500582"/>
              <a:ext cx="107033" cy="1469"/>
            </a:xfrm>
            <a:prstGeom prst="line">
              <a:avLst/>
            </a:prstGeom>
            <a:noFill/>
            <a:ln w="12700" algn="ctr">
              <a:solidFill>
                <a:srgbClr val="FFFFFF">
                  <a:lumMod val="65000"/>
                </a:srgbClr>
              </a:solidFill>
              <a:round/>
              <a:headEnd/>
              <a:tailEnd/>
            </a:ln>
          </p:spPr>
        </p:cxnSp>
        <p:cxnSp>
          <p:nvCxnSpPr>
            <p:cNvPr id="209" name="Straight Connector 118"/>
            <p:cNvCxnSpPr>
              <a:cxnSpLocks noChangeShapeType="1"/>
            </p:cNvCxnSpPr>
            <p:nvPr/>
          </p:nvCxnSpPr>
          <p:spPr bwMode="auto">
            <a:xfrm rot="5400000">
              <a:off x="3208506" y="1500582"/>
              <a:ext cx="107033" cy="1470"/>
            </a:xfrm>
            <a:prstGeom prst="line">
              <a:avLst/>
            </a:prstGeom>
            <a:noFill/>
            <a:ln w="12700" algn="ctr">
              <a:solidFill>
                <a:srgbClr val="FFFFFF">
                  <a:lumMod val="65000"/>
                </a:srgbClr>
              </a:solidFill>
              <a:round/>
              <a:headEnd/>
              <a:tailEnd/>
            </a:ln>
          </p:spPr>
        </p:cxnSp>
        <p:cxnSp>
          <p:nvCxnSpPr>
            <p:cNvPr id="210" name="Straight Connector 119"/>
            <p:cNvCxnSpPr>
              <a:cxnSpLocks noChangeShapeType="1"/>
            </p:cNvCxnSpPr>
            <p:nvPr/>
          </p:nvCxnSpPr>
          <p:spPr bwMode="auto">
            <a:xfrm rot="5400000">
              <a:off x="3243038" y="1501315"/>
              <a:ext cx="108499" cy="1470"/>
            </a:xfrm>
            <a:prstGeom prst="line">
              <a:avLst/>
            </a:prstGeom>
            <a:noFill/>
            <a:ln w="12700" algn="ctr">
              <a:solidFill>
                <a:srgbClr val="FFFFFF">
                  <a:lumMod val="65000"/>
                </a:srgbClr>
              </a:solidFill>
              <a:round/>
              <a:headEnd/>
              <a:tailEnd/>
            </a:ln>
          </p:spPr>
        </p:cxnSp>
        <p:cxnSp>
          <p:nvCxnSpPr>
            <p:cNvPr id="211" name="Straight Connector 120"/>
            <p:cNvCxnSpPr>
              <a:cxnSpLocks noChangeShapeType="1"/>
            </p:cNvCxnSpPr>
            <p:nvPr/>
          </p:nvCxnSpPr>
          <p:spPr bwMode="auto">
            <a:xfrm rot="5400000">
              <a:off x="3278304" y="1501315"/>
              <a:ext cx="108499" cy="1470"/>
            </a:xfrm>
            <a:prstGeom prst="line">
              <a:avLst/>
            </a:prstGeom>
            <a:noFill/>
            <a:ln w="12700" algn="ctr">
              <a:solidFill>
                <a:srgbClr val="FFFFFF">
                  <a:lumMod val="65000"/>
                </a:srgbClr>
              </a:solidFill>
              <a:round/>
              <a:headEnd/>
              <a:tailEnd/>
            </a:ln>
          </p:spPr>
        </p:cxnSp>
      </p:grpSp>
      <p:sp>
        <p:nvSpPr>
          <p:cNvPr id="76" name="Freeform 13"/>
          <p:cNvSpPr>
            <a:spLocks/>
          </p:cNvSpPr>
          <p:nvPr/>
        </p:nvSpPr>
        <p:spPr bwMode="auto">
          <a:xfrm>
            <a:off x="10988775" y="4961806"/>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77" name="Freeform 13"/>
          <p:cNvSpPr>
            <a:spLocks/>
          </p:cNvSpPr>
          <p:nvPr/>
        </p:nvSpPr>
        <p:spPr bwMode="auto">
          <a:xfrm>
            <a:off x="10970409" y="4797607"/>
            <a:ext cx="956892" cy="63661"/>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8211"/>
              <a:gd name="connsiteY0" fmla="*/ 4634 h 9180"/>
              <a:gd name="connsiteX1" fmla="*/ 1779 w 8211"/>
              <a:gd name="connsiteY1" fmla="*/ 9024 h 9180"/>
              <a:gd name="connsiteX2" fmla="*/ 3461 w 8211"/>
              <a:gd name="connsiteY2" fmla="*/ 0 h 9180"/>
              <a:gd name="connsiteX3" fmla="*/ 5517 w 8211"/>
              <a:gd name="connsiteY3" fmla="*/ 9024 h 9180"/>
              <a:gd name="connsiteX4" fmla="*/ 7242 w 8211"/>
              <a:gd name="connsiteY4" fmla="*/ 5610 h 9180"/>
              <a:gd name="connsiteX5" fmla="*/ 8211 w 8211"/>
              <a:gd name="connsiteY5" fmla="*/ 5610 h 9180"/>
              <a:gd name="connsiteX0" fmla="*/ 0 w 7833"/>
              <a:gd name="connsiteY0" fmla="*/ 9830 h 9999"/>
              <a:gd name="connsiteX1" fmla="*/ 2048 w 7833"/>
              <a:gd name="connsiteY1" fmla="*/ 0 h 9999"/>
              <a:gd name="connsiteX2" fmla="*/ 4552 w 7833"/>
              <a:gd name="connsiteY2" fmla="*/ 9830 h 9999"/>
              <a:gd name="connsiteX3" fmla="*/ 6653 w 7833"/>
              <a:gd name="connsiteY3" fmla="*/ 6111 h 9999"/>
              <a:gd name="connsiteX4" fmla="*/ 7833 w 7833"/>
              <a:gd name="connsiteY4" fmla="*/ 6111 h 9999"/>
              <a:gd name="connsiteX0" fmla="*/ 0 w 8494"/>
              <a:gd name="connsiteY0" fmla="*/ 9831 h 10000"/>
              <a:gd name="connsiteX1" fmla="*/ 2615 w 8494"/>
              <a:gd name="connsiteY1" fmla="*/ 0 h 10000"/>
              <a:gd name="connsiteX2" fmla="*/ 5811 w 8494"/>
              <a:gd name="connsiteY2" fmla="*/ 9831 h 10000"/>
              <a:gd name="connsiteX3" fmla="*/ 8494 w 8494"/>
              <a:gd name="connsiteY3" fmla="*/ 6112 h 10000"/>
              <a:gd name="connsiteX0" fmla="*/ 0 w 10000"/>
              <a:gd name="connsiteY0" fmla="*/ 9836 h 9836"/>
              <a:gd name="connsiteX1" fmla="*/ 3079 w 10000"/>
              <a:gd name="connsiteY1" fmla="*/ 5 h 9836"/>
              <a:gd name="connsiteX2" fmla="*/ 6841 w 10000"/>
              <a:gd name="connsiteY2" fmla="*/ 8440 h 9836"/>
              <a:gd name="connsiteX3" fmla="*/ 10000 w 10000"/>
              <a:gd name="connsiteY3" fmla="*/ 6117 h 9836"/>
              <a:gd name="connsiteX0" fmla="*/ 0 w 10000"/>
              <a:gd name="connsiteY0" fmla="*/ 8936 h 8936"/>
              <a:gd name="connsiteX1" fmla="*/ 3052 w 10000"/>
              <a:gd name="connsiteY1" fmla="*/ 6 h 8936"/>
              <a:gd name="connsiteX2" fmla="*/ 6841 w 10000"/>
              <a:gd name="connsiteY2" fmla="*/ 7517 h 8936"/>
              <a:gd name="connsiteX3" fmla="*/ 10000 w 10000"/>
              <a:gd name="connsiteY3" fmla="*/ 5155 h 8936"/>
              <a:gd name="connsiteX0" fmla="*/ 0 w 10137"/>
              <a:gd name="connsiteY0" fmla="*/ 5654 h 8622"/>
              <a:gd name="connsiteX1" fmla="*/ 3189 w 10137"/>
              <a:gd name="connsiteY1" fmla="*/ 29 h 8622"/>
              <a:gd name="connsiteX2" fmla="*/ 6978 w 10137"/>
              <a:gd name="connsiteY2" fmla="*/ 8434 h 8622"/>
              <a:gd name="connsiteX3" fmla="*/ 10137 w 10137"/>
              <a:gd name="connsiteY3" fmla="*/ 5791 h 8622"/>
            </a:gdLst>
            <a:ahLst/>
            <a:cxnLst>
              <a:cxn ang="0">
                <a:pos x="connsiteX0" y="connsiteY0"/>
              </a:cxn>
              <a:cxn ang="0">
                <a:pos x="connsiteX1" y="connsiteY1"/>
              </a:cxn>
              <a:cxn ang="0">
                <a:pos x="connsiteX2" y="connsiteY2"/>
              </a:cxn>
              <a:cxn ang="0">
                <a:pos x="connsiteX3" y="connsiteY3"/>
              </a:cxn>
            </a:cxnLst>
            <a:rect l="l" t="t" r="r" b="b"/>
            <a:pathLst>
              <a:path w="10137" h="8622">
                <a:moveTo>
                  <a:pt x="0" y="5654"/>
                </a:moveTo>
                <a:cubicBezTo>
                  <a:pt x="1053" y="4749"/>
                  <a:pt x="2026" y="-434"/>
                  <a:pt x="3189" y="29"/>
                </a:cubicBezTo>
                <a:cubicBezTo>
                  <a:pt x="4352" y="492"/>
                  <a:pt x="5820" y="7474"/>
                  <a:pt x="6978" y="8434"/>
                </a:cubicBezTo>
                <a:cubicBezTo>
                  <a:pt x="8136" y="9394"/>
                  <a:pt x="9318" y="6396"/>
                  <a:pt x="10137" y="5791"/>
                </a:cubicBezTo>
              </a:path>
            </a:pathLst>
          </a:custGeom>
          <a:no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78" name="Text Box 21"/>
          <p:cNvSpPr txBox="1">
            <a:spLocks noChangeArrowheads="1"/>
          </p:cNvSpPr>
          <p:nvPr/>
        </p:nvSpPr>
        <p:spPr bwMode="auto">
          <a:xfrm>
            <a:off x="9916849" y="1581787"/>
            <a:ext cx="1890981" cy="242219"/>
          </a:xfrm>
          <a:prstGeom prst="rect">
            <a:avLst/>
          </a:prstGeom>
          <a:noFill/>
          <a:ln w="9525">
            <a:noFill/>
            <a:miter lim="800000"/>
            <a:headEnd/>
            <a:tailEnd/>
          </a:ln>
        </p:spPr>
        <p:txBody>
          <a:bodyPr wrap="none" lIns="64008" tIns="32004" rIns="64008" bIns="32004" anchor="ctr">
            <a:noAutofit/>
          </a:bodyPr>
          <a:lstStyle/>
          <a:p>
            <a:pPr algn="ctr" defTabSz="639731" fontAlgn="base">
              <a:spcBef>
                <a:spcPct val="0"/>
              </a:spcBef>
              <a:spcAft>
                <a:spcPct val="0"/>
              </a:spcAft>
              <a:defRPr/>
            </a:pPr>
            <a:r>
              <a:rPr lang="en-US" sz="1600" b="1" kern="0" dirty="0">
                <a:solidFill>
                  <a:srgbClr val="FF0000"/>
                </a:solidFill>
                <a:latin typeface="Arial" pitchFamily="34" charset="0"/>
                <a:cs typeface="Arial" pitchFamily="34" charset="0"/>
              </a:rPr>
              <a:t>170 24-</a:t>
            </a:r>
            <a:r>
              <a:rPr lang="en-US" sz="1600" b="1" i="1" kern="0" dirty="0">
                <a:solidFill>
                  <a:srgbClr val="FF0000"/>
                </a:solidFill>
                <a:latin typeface="Arial" pitchFamily="34" charset="0"/>
                <a:cs typeface="Arial" pitchFamily="34" charset="0"/>
              </a:rPr>
              <a:t>PHAS</a:t>
            </a:r>
            <a:r>
              <a:rPr lang="en-US" sz="1600" b="1" kern="0" dirty="0">
                <a:solidFill>
                  <a:srgbClr val="FF0000"/>
                </a:solidFill>
                <a:latin typeface="Arial" pitchFamily="34" charset="0"/>
                <a:cs typeface="Arial" pitchFamily="34" charset="0"/>
              </a:rPr>
              <a:t> loci</a:t>
            </a:r>
          </a:p>
        </p:txBody>
      </p:sp>
      <p:sp>
        <p:nvSpPr>
          <p:cNvPr id="79" name="Text Box 16"/>
          <p:cNvSpPr txBox="1">
            <a:spLocks noChangeArrowheads="1"/>
          </p:cNvSpPr>
          <p:nvPr/>
        </p:nvSpPr>
        <p:spPr bwMode="auto">
          <a:xfrm>
            <a:off x="8955401" y="1863178"/>
            <a:ext cx="743918" cy="231505"/>
          </a:xfrm>
          <a:prstGeom prst="rect">
            <a:avLst/>
          </a:prstGeom>
          <a:noFill/>
          <a:ln w="9525">
            <a:noFill/>
            <a:miter lim="800000"/>
            <a:headEnd/>
            <a:tailEnd/>
          </a:ln>
        </p:spPr>
        <p:txBody>
          <a:bodyPr wrap="none" lIns="64008" tIns="32004" rIns="64008" bIns="32004">
            <a:noAutofit/>
          </a:bodyPr>
          <a:lstStyle/>
          <a:p>
            <a:pPr algn="ctr" defTabSz="639731" fontAlgn="base">
              <a:lnSpc>
                <a:spcPts val="900"/>
              </a:lnSpc>
              <a:spcBef>
                <a:spcPct val="0"/>
              </a:spcBef>
              <a:spcAft>
                <a:spcPct val="0"/>
              </a:spcAft>
              <a:defRPr/>
            </a:pPr>
            <a:r>
              <a:rPr lang="en-US" sz="1200" b="1" kern="0" dirty="0">
                <a:latin typeface="Helvetica"/>
                <a:cs typeface="Helvetica"/>
              </a:rPr>
              <a:t>m</a:t>
            </a:r>
            <a:r>
              <a:rPr lang="en-US" sz="1200" b="1" kern="0" baseline="30000" dirty="0">
                <a:latin typeface="Helvetica"/>
                <a:cs typeface="Helvetica"/>
              </a:rPr>
              <a:t>7</a:t>
            </a:r>
            <a:r>
              <a:rPr lang="en-US" sz="1200" b="1" kern="0" dirty="0">
                <a:latin typeface="Helvetica"/>
                <a:cs typeface="Helvetica"/>
              </a:rPr>
              <a:t>G</a:t>
            </a:r>
          </a:p>
          <a:p>
            <a:pPr algn="ctr" defTabSz="639731" fontAlgn="base">
              <a:lnSpc>
                <a:spcPts val="900"/>
              </a:lnSpc>
              <a:spcBef>
                <a:spcPct val="0"/>
              </a:spcBef>
              <a:spcAft>
                <a:spcPct val="0"/>
              </a:spcAft>
              <a:defRPr/>
            </a:pPr>
            <a:r>
              <a:rPr lang="en-US" sz="1200" b="1" kern="0" dirty="0">
                <a:latin typeface="Helvetica"/>
                <a:cs typeface="Helvetica"/>
              </a:rPr>
              <a:t>cap</a:t>
            </a:r>
          </a:p>
        </p:txBody>
      </p:sp>
      <p:sp>
        <p:nvSpPr>
          <p:cNvPr id="80" name="Text Box 17"/>
          <p:cNvSpPr txBox="1">
            <a:spLocks noChangeArrowheads="1"/>
          </p:cNvSpPr>
          <p:nvPr/>
        </p:nvSpPr>
        <p:spPr bwMode="auto">
          <a:xfrm>
            <a:off x="9895409" y="1928250"/>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81" name="Freeform 13"/>
          <p:cNvSpPr>
            <a:spLocks/>
          </p:cNvSpPr>
          <p:nvPr/>
        </p:nvSpPr>
        <p:spPr bwMode="auto">
          <a:xfrm>
            <a:off x="9562744" y="2011998"/>
            <a:ext cx="2289643" cy="66580"/>
          </a:xfrm>
          <a:custGeom>
            <a:avLst/>
            <a:gdLst>
              <a:gd name="T0" fmla="*/ 0 w 1412"/>
              <a:gd name="T1" fmla="*/ 2147483647 h 46"/>
              <a:gd name="T2" fmla="*/ 2147483647 w 1412"/>
              <a:gd name="T3" fmla="*/ 2147483647 h 46"/>
              <a:gd name="T4" fmla="*/ 2147483647 w 1412"/>
              <a:gd name="T5" fmla="*/ 2147483647 h 46"/>
              <a:gd name="T6" fmla="*/ 2147483647 w 1412"/>
              <a:gd name="T7" fmla="*/ 2147483647 h 46"/>
              <a:gd name="T8" fmla="*/ 2147483647 w 1412"/>
              <a:gd name="T9" fmla="*/ 2147483647 h 46"/>
              <a:gd name="T10" fmla="*/ 2147483647 w 1412"/>
              <a:gd name="T11" fmla="*/ 2147483647 h 46"/>
              <a:gd name="T12" fmla="*/ 2147483647 w 1412"/>
              <a:gd name="T13" fmla="*/ 0 h 46"/>
              <a:gd name="T14" fmla="*/ 2147483647 w 1412"/>
              <a:gd name="T15" fmla="*/ 2147483647 h 46"/>
              <a:gd name="T16" fmla="*/ 2147483647 w 1412"/>
              <a:gd name="T17" fmla="*/ 2147483647 h 46"/>
              <a:gd name="T18" fmla="*/ 2147483647 w 1412"/>
              <a:gd name="T19" fmla="*/ 2147483647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2"/>
              <a:gd name="T31" fmla="*/ 0 h 46"/>
              <a:gd name="T32" fmla="*/ 1412 w 1412"/>
              <a:gd name="T33" fmla="*/ 46 h 46"/>
              <a:gd name="connsiteX0" fmla="*/ 0 w 10000"/>
              <a:gd name="connsiteY0" fmla="*/ 4441 h 7353"/>
              <a:gd name="connsiteX1" fmla="*/ 1806 w 10000"/>
              <a:gd name="connsiteY1" fmla="*/ 7267 h 7353"/>
              <a:gd name="connsiteX2" fmla="*/ 2847 w 10000"/>
              <a:gd name="connsiteY2" fmla="*/ 1180 h 7353"/>
              <a:gd name="connsiteX3" fmla="*/ 3796 w 10000"/>
              <a:gd name="connsiteY3" fmla="*/ 3789 h 7353"/>
              <a:gd name="connsiteX4" fmla="*/ 4540 w 10000"/>
              <a:gd name="connsiteY4" fmla="*/ 2049 h 7353"/>
              <a:gd name="connsiteX5" fmla="*/ 5722 w 10000"/>
              <a:gd name="connsiteY5" fmla="*/ 5962 h 7353"/>
              <a:gd name="connsiteX6" fmla="*/ 6877 w 10000"/>
              <a:gd name="connsiteY6" fmla="*/ 0 h 7353"/>
              <a:gd name="connsiteX7" fmla="*/ 8208 w 10000"/>
              <a:gd name="connsiteY7" fmla="*/ 5962 h 7353"/>
              <a:gd name="connsiteX8" fmla="*/ 9356 w 10000"/>
              <a:gd name="connsiteY8" fmla="*/ 2919 h 7353"/>
              <a:gd name="connsiteX9" fmla="*/ 10000 w 10000"/>
              <a:gd name="connsiteY9" fmla="*/ 2919 h 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7353">
                <a:moveTo>
                  <a:pt x="0" y="4441"/>
                </a:moveTo>
                <a:cubicBezTo>
                  <a:pt x="559" y="4658"/>
                  <a:pt x="1331" y="7919"/>
                  <a:pt x="1806" y="7267"/>
                </a:cubicBezTo>
                <a:cubicBezTo>
                  <a:pt x="2280" y="6832"/>
                  <a:pt x="2514" y="1832"/>
                  <a:pt x="2847" y="1180"/>
                </a:cubicBezTo>
                <a:cubicBezTo>
                  <a:pt x="3180" y="528"/>
                  <a:pt x="3513" y="3571"/>
                  <a:pt x="3796" y="3789"/>
                </a:cubicBezTo>
                <a:lnTo>
                  <a:pt x="4540" y="2049"/>
                </a:lnTo>
                <a:cubicBezTo>
                  <a:pt x="5198" y="2484"/>
                  <a:pt x="5333" y="6303"/>
                  <a:pt x="5722" y="5962"/>
                </a:cubicBezTo>
                <a:cubicBezTo>
                  <a:pt x="6111" y="5621"/>
                  <a:pt x="6467" y="0"/>
                  <a:pt x="6877" y="0"/>
                </a:cubicBezTo>
                <a:cubicBezTo>
                  <a:pt x="7288" y="0"/>
                  <a:pt x="7795" y="5475"/>
                  <a:pt x="8208" y="5962"/>
                </a:cubicBezTo>
                <a:cubicBezTo>
                  <a:pt x="8621" y="6449"/>
                  <a:pt x="9058" y="3354"/>
                  <a:pt x="9356" y="2919"/>
                </a:cubicBezTo>
                <a:cubicBezTo>
                  <a:pt x="9653" y="2484"/>
                  <a:pt x="9865" y="2919"/>
                  <a:pt x="10000" y="2919"/>
                </a:cubicBezTo>
              </a:path>
            </a:pathLst>
          </a:custGeom>
          <a:solidFill>
            <a:schemeClr val="accent2"/>
          </a:solid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82" name="Text Box 21"/>
          <p:cNvSpPr txBox="1">
            <a:spLocks noChangeArrowheads="1"/>
          </p:cNvSpPr>
          <p:nvPr/>
        </p:nvSpPr>
        <p:spPr bwMode="auto">
          <a:xfrm>
            <a:off x="9920232" y="2146897"/>
            <a:ext cx="1890981" cy="242219"/>
          </a:xfrm>
          <a:prstGeom prst="rect">
            <a:avLst/>
          </a:prstGeom>
          <a:noFill/>
          <a:ln w="9525">
            <a:noFill/>
            <a:miter lim="800000"/>
            <a:headEnd/>
            <a:tailEnd/>
          </a:ln>
        </p:spPr>
        <p:txBody>
          <a:bodyPr wrap="none" lIns="64008" tIns="32004" rIns="64008" bIns="32004">
            <a:noAutofit/>
          </a:bodyPr>
          <a:lstStyle/>
          <a:p>
            <a:pPr algn="ctr" defTabSz="639731" fontAlgn="base">
              <a:spcBef>
                <a:spcPct val="0"/>
              </a:spcBef>
              <a:spcAft>
                <a:spcPct val="0"/>
              </a:spcAft>
              <a:defRPr/>
            </a:pPr>
            <a:r>
              <a:rPr lang="en-US" sz="1200" b="1" kern="0" dirty="0">
                <a:latin typeface="Helvetica"/>
                <a:cs typeface="Helvetica"/>
              </a:rPr>
              <a:t>Long-noncoding RNA</a:t>
            </a:r>
          </a:p>
        </p:txBody>
      </p:sp>
      <p:sp>
        <p:nvSpPr>
          <p:cNvPr id="83" name="Text Box 20"/>
          <p:cNvSpPr txBox="1">
            <a:spLocks noChangeArrowheads="1"/>
          </p:cNvSpPr>
          <p:nvPr/>
        </p:nvSpPr>
        <p:spPr bwMode="auto">
          <a:xfrm>
            <a:off x="9794956" y="6213226"/>
            <a:ext cx="2222479" cy="410615"/>
          </a:xfrm>
          <a:prstGeom prst="rect">
            <a:avLst/>
          </a:prstGeom>
          <a:solidFill>
            <a:schemeClr val="accent4">
              <a:lumMod val="20000"/>
              <a:lumOff val="80000"/>
            </a:schemeClr>
          </a:solidFill>
          <a:ln w="9525">
            <a:solidFill>
              <a:srgbClr val="FF0000"/>
            </a:solidFill>
            <a:miter lim="800000"/>
            <a:headEnd/>
            <a:tailEnd/>
          </a:ln>
        </p:spPr>
        <p:txBody>
          <a:bodyPr lIns="64008" tIns="32004" rIns="64008" bIns="32004">
            <a:noAutofit/>
          </a:bodyPr>
          <a:lstStyle/>
          <a:p>
            <a:pPr algn="ctr" defTabSz="639731" fontAlgn="base">
              <a:spcBef>
                <a:spcPct val="0"/>
              </a:spcBef>
              <a:spcAft>
                <a:spcPct val="0"/>
              </a:spcAft>
              <a:defRPr/>
            </a:pPr>
            <a:r>
              <a:rPr lang="en-US" b="1" kern="0" dirty="0">
                <a:solidFill>
                  <a:srgbClr val="FF0000"/>
                </a:solidFill>
                <a:latin typeface="Arial" pitchFamily="34" charset="0"/>
                <a:cs typeface="Arial" pitchFamily="34" charset="0"/>
              </a:rPr>
              <a:t>24 nt phasiRNAs</a:t>
            </a:r>
          </a:p>
        </p:txBody>
      </p:sp>
      <p:sp>
        <p:nvSpPr>
          <p:cNvPr id="84" name="Teardrop 83"/>
          <p:cNvSpPr/>
          <p:nvPr/>
        </p:nvSpPr>
        <p:spPr>
          <a:xfrm rot="14539192">
            <a:off x="3717174" y="3820589"/>
            <a:ext cx="573999" cy="469794"/>
          </a:xfrm>
          <a:prstGeom prst="teardrop">
            <a:avLst>
              <a:gd name="adj" fmla="val 128842"/>
            </a:avLst>
          </a:prstGeom>
          <a:gradFill flip="none" rotWithShape="1">
            <a:gsLst>
              <a:gs pos="0">
                <a:schemeClr val="accent3">
                  <a:lumMod val="60000"/>
                  <a:lumOff val="40000"/>
                </a:schemeClr>
              </a:gs>
              <a:gs pos="100000">
                <a:schemeClr val="accent3">
                  <a:lumMod val="20000"/>
                  <a:lumOff val="80000"/>
                </a:schemeClr>
              </a:gs>
            </a:gsLst>
            <a:path path="circle">
              <a:fillToRect l="50000" t="50000" r="50000" b="50000"/>
            </a:path>
            <a:tileRect/>
          </a:grad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85" name="TextBox 84"/>
          <p:cNvSpPr txBox="1"/>
          <p:nvPr/>
        </p:nvSpPr>
        <p:spPr>
          <a:xfrm>
            <a:off x="3671309" y="3870725"/>
            <a:ext cx="555469" cy="329799"/>
          </a:xfrm>
          <a:prstGeom prst="rect">
            <a:avLst/>
          </a:prstGeom>
          <a:noFill/>
        </p:spPr>
        <p:txBody>
          <a:bodyPr wrap="square" lIns="0" tIns="0" rIns="0" bIns="0" rtlCol="0" anchor="ctr">
            <a:noAutofit/>
          </a:bodyPr>
          <a:lstStyle/>
          <a:p>
            <a:pPr algn="ctr" defTabSz="914356">
              <a:defRPr/>
            </a:pPr>
            <a:r>
              <a:rPr lang="en-US" sz="1600" b="1" kern="0" dirty="0">
                <a:latin typeface="Arial" pitchFamily="34" charset="0"/>
                <a:cs typeface="Arial" pitchFamily="34" charset="0"/>
              </a:rPr>
              <a:t>RDR6</a:t>
            </a:r>
          </a:p>
        </p:txBody>
      </p:sp>
      <p:sp>
        <p:nvSpPr>
          <p:cNvPr id="86" name="Isosceles Triangle 85"/>
          <p:cNvSpPr/>
          <p:nvPr/>
        </p:nvSpPr>
        <p:spPr>
          <a:xfrm flipV="1">
            <a:off x="3132109" y="2781374"/>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sp>
        <p:nvSpPr>
          <p:cNvPr id="87" name="Isosceles Triangle 86"/>
          <p:cNvSpPr/>
          <p:nvPr/>
        </p:nvSpPr>
        <p:spPr>
          <a:xfrm flipV="1">
            <a:off x="2787514" y="3632544"/>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grpSp>
        <p:nvGrpSpPr>
          <p:cNvPr id="74" name="Group 87"/>
          <p:cNvGrpSpPr/>
          <p:nvPr/>
        </p:nvGrpSpPr>
        <p:grpSpPr>
          <a:xfrm>
            <a:off x="2556599" y="4652240"/>
            <a:ext cx="286554" cy="156520"/>
            <a:chOff x="994475" y="5279438"/>
            <a:chExt cx="204214" cy="98345"/>
          </a:xfrm>
        </p:grpSpPr>
        <p:cxnSp>
          <p:nvCxnSpPr>
            <p:cNvPr id="190"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191"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192"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193"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194"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195"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196"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197"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198" name="Straight Connector 197"/>
            <p:cNvCxnSpPr/>
            <p:nvPr/>
          </p:nvCxnSpPr>
          <p:spPr>
            <a:xfrm flipV="1">
              <a:off x="994475" y="5345885"/>
              <a:ext cx="172779" cy="31898"/>
            </a:xfrm>
            <a:prstGeom prst="line">
              <a:avLst/>
            </a:prstGeom>
            <a:grpFill/>
            <a:ln w="12700" algn="ctr">
              <a:solidFill>
                <a:srgbClr val="0192FF"/>
              </a:solidFill>
              <a:round/>
              <a:headEnd/>
              <a:tailEnd/>
            </a:ln>
          </p:spPr>
        </p:cxnSp>
        <p:cxnSp>
          <p:nvCxnSpPr>
            <p:cNvPr id="199" name="Straight Connector 198"/>
            <p:cNvCxnSpPr/>
            <p:nvPr/>
          </p:nvCxnSpPr>
          <p:spPr>
            <a:xfrm flipV="1">
              <a:off x="1025910" y="5279438"/>
              <a:ext cx="172779" cy="31898"/>
            </a:xfrm>
            <a:prstGeom prst="line">
              <a:avLst/>
            </a:prstGeom>
            <a:grpFill/>
            <a:ln w="12700" algn="ctr">
              <a:solidFill>
                <a:srgbClr val="0192FF"/>
              </a:solidFill>
              <a:round/>
              <a:headEnd/>
              <a:tailEnd/>
            </a:ln>
          </p:spPr>
        </p:cxnSp>
        <p:cxnSp>
          <p:nvCxnSpPr>
            <p:cNvPr id="200"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201"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grpSp>
        <p:nvGrpSpPr>
          <p:cNvPr id="75" name="Group 88"/>
          <p:cNvGrpSpPr/>
          <p:nvPr/>
        </p:nvGrpSpPr>
        <p:grpSpPr>
          <a:xfrm>
            <a:off x="2928169" y="4652240"/>
            <a:ext cx="286554" cy="156520"/>
            <a:chOff x="994475" y="5279438"/>
            <a:chExt cx="204214" cy="98345"/>
          </a:xfrm>
        </p:grpSpPr>
        <p:cxnSp>
          <p:nvCxnSpPr>
            <p:cNvPr id="178"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179"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180"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181"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182"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183"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184"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185"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186" name="Straight Connector 185"/>
            <p:cNvCxnSpPr/>
            <p:nvPr/>
          </p:nvCxnSpPr>
          <p:spPr>
            <a:xfrm flipV="1">
              <a:off x="994475" y="5345885"/>
              <a:ext cx="172779" cy="31898"/>
            </a:xfrm>
            <a:prstGeom prst="line">
              <a:avLst/>
            </a:prstGeom>
            <a:grpFill/>
            <a:ln w="12700" algn="ctr">
              <a:solidFill>
                <a:srgbClr val="0192FF"/>
              </a:solidFill>
              <a:round/>
              <a:headEnd/>
              <a:tailEnd/>
            </a:ln>
          </p:spPr>
        </p:cxnSp>
        <p:cxnSp>
          <p:nvCxnSpPr>
            <p:cNvPr id="187" name="Straight Connector 186"/>
            <p:cNvCxnSpPr/>
            <p:nvPr/>
          </p:nvCxnSpPr>
          <p:spPr>
            <a:xfrm flipV="1">
              <a:off x="1025910" y="5279438"/>
              <a:ext cx="172779" cy="31898"/>
            </a:xfrm>
            <a:prstGeom prst="line">
              <a:avLst/>
            </a:prstGeom>
            <a:grpFill/>
            <a:ln w="12700" algn="ctr">
              <a:solidFill>
                <a:srgbClr val="0192FF"/>
              </a:solidFill>
              <a:round/>
              <a:headEnd/>
              <a:tailEnd/>
            </a:ln>
          </p:spPr>
        </p:cxnSp>
        <p:cxnSp>
          <p:nvCxnSpPr>
            <p:cNvPr id="188"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189"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grpSp>
        <p:nvGrpSpPr>
          <p:cNvPr id="88" name="Group 89"/>
          <p:cNvGrpSpPr/>
          <p:nvPr/>
        </p:nvGrpSpPr>
        <p:grpSpPr>
          <a:xfrm>
            <a:off x="3299739" y="4652240"/>
            <a:ext cx="286554" cy="156520"/>
            <a:chOff x="994475" y="5279438"/>
            <a:chExt cx="204214" cy="98345"/>
          </a:xfrm>
        </p:grpSpPr>
        <p:cxnSp>
          <p:nvCxnSpPr>
            <p:cNvPr id="166" name="Straight Connector 112"/>
            <p:cNvCxnSpPr>
              <a:cxnSpLocks noChangeShapeType="1"/>
            </p:cNvCxnSpPr>
            <p:nvPr/>
          </p:nvCxnSpPr>
          <p:spPr bwMode="auto">
            <a:xfrm>
              <a:off x="1018934" y="5336719"/>
              <a:ext cx="4058" cy="34209"/>
            </a:xfrm>
            <a:prstGeom prst="line">
              <a:avLst/>
            </a:prstGeom>
            <a:solidFill>
              <a:schemeClr val="bg1">
                <a:lumMod val="50000"/>
              </a:schemeClr>
            </a:solidFill>
            <a:ln w="12700" algn="ctr">
              <a:solidFill>
                <a:srgbClr val="0192FF"/>
              </a:solidFill>
              <a:round/>
              <a:headEnd/>
              <a:tailEnd/>
            </a:ln>
          </p:spPr>
        </p:cxnSp>
        <p:cxnSp>
          <p:nvCxnSpPr>
            <p:cNvPr id="167" name="Straight Connector 113"/>
            <p:cNvCxnSpPr>
              <a:cxnSpLocks noChangeShapeType="1"/>
            </p:cNvCxnSpPr>
            <p:nvPr/>
          </p:nvCxnSpPr>
          <p:spPr bwMode="auto">
            <a:xfrm rot="4870270">
              <a:off x="1007911" y="5334685"/>
              <a:ext cx="65341" cy="897"/>
            </a:xfrm>
            <a:prstGeom prst="line">
              <a:avLst/>
            </a:prstGeom>
            <a:solidFill>
              <a:schemeClr val="bg1">
                <a:lumMod val="50000"/>
              </a:schemeClr>
            </a:solidFill>
            <a:ln w="12700" algn="ctr">
              <a:solidFill>
                <a:srgbClr val="0192FF"/>
              </a:solidFill>
              <a:round/>
              <a:headEnd/>
              <a:tailEnd/>
            </a:ln>
          </p:spPr>
        </p:cxnSp>
        <p:cxnSp>
          <p:nvCxnSpPr>
            <p:cNvPr id="168" name="Straight Connector 114"/>
            <p:cNvCxnSpPr>
              <a:cxnSpLocks noChangeShapeType="1"/>
            </p:cNvCxnSpPr>
            <p:nvPr/>
          </p:nvCxnSpPr>
          <p:spPr bwMode="auto">
            <a:xfrm rot="4870270">
              <a:off x="1028806" y="5331823"/>
              <a:ext cx="66237" cy="897"/>
            </a:xfrm>
            <a:prstGeom prst="line">
              <a:avLst/>
            </a:prstGeom>
            <a:solidFill>
              <a:schemeClr val="bg1">
                <a:lumMod val="50000"/>
              </a:schemeClr>
            </a:solidFill>
            <a:ln w="12700" algn="ctr">
              <a:solidFill>
                <a:srgbClr val="0192FF"/>
              </a:solidFill>
              <a:round/>
              <a:headEnd/>
              <a:tailEnd/>
            </a:ln>
          </p:spPr>
        </p:cxnSp>
        <p:cxnSp>
          <p:nvCxnSpPr>
            <p:cNvPr id="169" name="Straight Connector 115"/>
            <p:cNvCxnSpPr>
              <a:cxnSpLocks noChangeShapeType="1"/>
            </p:cNvCxnSpPr>
            <p:nvPr/>
          </p:nvCxnSpPr>
          <p:spPr bwMode="auto">
            <a:xfrm rot="4870270">
              <a:off x="1051346" y="5327939"/>
              <a:ext cx="65342" cy="897"/>
            </a:xfrm>
            <a:prstGeom prst="line">
              <a:avLst/>
            </a:prstGeom>
            <a:solidFill>
              <a:schemeClr val="bg1">
                <a:lumMod val="50000"/>
              </a:schemeClr>
            </a:solidFill>
            <a:ln w="12700" algn="ctr">
              <a:solidFill>
                <a:srgbClr val="0192FF"/>
              </a:solidFill>
              <a:round/>
              <a:headEnd/>
              <a:tailEnd/>
            </a:ln>
          </p:spPr>
        </p:cxnSp>
        <p:cxnSp>
          <p:nvCxnSpPr>
            <p:cNvPr id="170" name="Straight Connector 116"/>
            <p:cNvCxnSpPr>
              <a:cxnSpLocks noChangeShapeType="1"/>
            </p:cNvCxnSpPr>
            <p:nvPr/>
          </p:nvCxnSpPr>
          <p:spPr bwMode="auto">
            <a:xfrm rot="4870270">
              <a:off x="1072620" y="5324635"/>
              <a:ext cx="65342" cy="897"/>
            </a:xfrm>
            <a:prstGeom prst="line">
              <a:avLst/>
            </a:prstGeom>
            <a:solidFill>
              <a:schemeClr val="bg1">
                <a:lumMod val="50000"/>
              </a:schemeClr>
            </a:solidFill>
            <a:ln w="12700" algn="ctr">
              <a:solidFill>
                <a:srgbClr val="0192FF"/>
              </a:solidFill>
              <a:round/>
              <a:headEnd/>
              <a:tailEnd/>
            </a:ln>
          </p:spPr>
        </p:cxnSp>
        <p:cxnSp>
          <p:nvCxnSpPr>
            <p:cNvPr id="171" name="Straight Connector 117"/>
            <p:cNvCxnSpPr>
              <a:cxnSpLocks noChangeShapeType="1"/>
            </p:cNvCxnSpPr>
            <p:nvPr/>
          </p:nvCxnSpPr>
          <p:spPr bwMode="auto">
            <a:xfrm rot="4870270">
              <a:off x="1093894" y="5321330"/>
              <a:ext cx="65342" cy="897"/>
            </a:xfrm>
            <a:prstGeom prst="line">
              <a:avLst/>
            </a:prstGeom>
            <a:solidFill>
              <a:schemeClr val="bg1">
                <a:lumMod val="50000"/>
              </a:schemeClr>
            </a:solidFill>
            <a:ln w="12700" algn="ctr">
              <a:solidFill>
                <a:srgbClr val="0192FF"/>
              </a:solidFill>
              <a:round/>
              <a:headEnd/>
              <a:tailEnd/>
            </a:ln>
          </p:spPr>
        </p:cxnSp>
        <p:cxnSp>
          <p:nvCxnSpPr>
            <p:cNvPr id="172" name="Straight Connector 118"/>
            <p:cNvCxnSpPr>
              <a:cxnSpLocks noChangeShapeType="1"/>
            </p:cNvCxnSpPr>
            <p:nvPr/>
          </p:nvCxnSpPr>
          <p:spPr bwMode="auto">
            <a:xfrm rot="4870270">
              <a:off x="1116055" y="5317888"/>
              <a:ext cx="65342" cy="897"/>
            </a:xfrm>
            <a:prstGeom prst="line">
              <a:avLst/>
            </a:prstGeom>
            <a:solidFill>
              <a:schemeClr val="bg1">
                <a:lumMod val="50000"/>
              </a:schemeClr>
            </a:solidFill>
            <a:ln w="12700" algn="ctr">
              <a:solidFill>
                <a:srgbClr val="0192FF"/>
              </a:solidFill>
              <a:round/>
              <a:headEnd/>
              <a:tailEnd/>
            </a:ln>
          </p:spPr>
        </p:cxnSp>
        <p:cxnSp>
          <p:nvCxnSpPr>
            <p:cNvPr id="173" name="Straight Connector 112"/>
            <p:cNvCxnSpPr>
              <a:cxnSpLocks noChangeShapeType="1"/>
            </p:cNvCxnSpPr>
            <p:nvPr/>
          </p:nvCxnSpPr>
          <p:spPr bwMode="auto">
            <a:xfrm>
              <a:off x="998996" y="5341481"/>
              <a:ext cx="4058" cy="34209"/>
            </a:xfrm>
            <a:prstGeom prst="line">
              <a:avLst/>
            </a:prstGeom>
            <a:solidFill>
              <a:schemeClr val="bg1">
                <a:lumMod val="50000"/>
              </a:schemeClr>
            </a:solidFill>
            <a:ln w="12700" algn="ctr">
              <a:solidFill>
                <a:srgbClr val="0192FF"/>
              </a:solidFill>
              <a:round/>
              <a:headEnd/>
              <a:tailEnd/>
            </a:ln>
          </p:spPr>
        </p:cxnSp>
        <p:cxnSp>
          <p:nvCxnSpPr>
            <p:cNvPr id="174" name="Straight Connector 173"/>
            <p:cNvCxnSpPr/>
            <p:nvPr/>
          </p:nvCxnSpPr>
          <p:spPr>
            <a:xfrm flipV="1">
              <a:off x="994475" y="5345885"/>
              <a:ext cx="172779" cy="31898"/>
            </a:xfrm>
            <a:prstGeom prst="line">
              <a:avLst/>
            </a:prstGeom>
            <a:grpFill/>
            <a:ln w="12700" algn="ctr">
              <a:solidFill>
                <a:srgbClr val="0192FF"/>
              </a:solidFill>
              <a:round/>
              <a:headEnd/>
              <a:tailEnd/>
            </a:ln>
          </p:spPr>
        </p:cxnSp>
        <p:cxnSp>
          <p:nvCxnSpPr>
            <p:cNvPr id="175" name="Straight Connector 174"/>
            <p:cNvCxnSpPr/>
            <p:nvPr/>
          </p:nvCxnSpPr>
          <p:spPr>
            <a:xfrm flipV="1">
              <a:off x="1025910" y="5279438"/>
              <a:ext cx="172779" cy="31898"/>
            </a:xfrm>
            <a:prstGeom prst="line">
              <a:avLst/>
            </a:prstGeom>
            <a:grpFill/>
            <a:ln w="12700" algn="ctr">
              <a:solidFill>
                <a:srgbClr val="0192FF"/>
              </a:solidFill>
              <a:round/>
              <a:headEnd/>
              <a:tailEnd/>
            </a:ln>
          </p:spPr>
        </p:cxnSp>
        <p:cxnSp>
          <p:nvCxnSpPr>
            <p:cNvPr id="176" name="Straight Connector 112"/>
            <p:cNvCxnSpPr>
              <a:cxnSpLocks noChangeShapeType="1"/>
            </p:cNvCxnSpPr>
            <p:nvPr/>
          </p:nvCxnSpPr>
          <p:spPr bwMode="auto">
            <a:xfrm>
              <a:off x="1185163" y="5279584"/>
              <a:ext cx="4058" cy="34209"/>
            </a:xfrm>
            <a:prstGeom prst="line">
              <a:avLst/>
            </a:prstGeom>
            <a:solidFill>
              <a:schemeClr val="bg1">
                <a:lumMod val="50000"/>
              </a:schemeClr>
            </a:solidFill>
            <a:ln w="12700" algn="ctr">
              <a:solidFill>
                <a:srgbClr val="0192FF"/>
              </a:solidFill>
              <a:round/>
              <a:headEnd/>
              <a:tailEnd/>
            </a:ln>
          </p:spPr>
        </p:cxnSp>
        <p:cxnSp>
          <p:nvCxnSpPr>
            <p:cNvPr id="177" name="Straight Connector 112"/>
            <p:cNvCxnSpPr>
              <a:cxnSpLocks noChangeShapeType="1"/>
            </p:cNvCxnSpPr>
            <p:nvPr/>
          </p:nvCxnSpPr>
          <p:spPr bwMode="auto">
            <a:xfrm>
              <a:off x="1165225" y="5284346"/>
              <a:ext cx="4058" cy="34209"/>
            </a:xfrm>
            <a:prstGeom prst="line">
              <a:avLst/>
            </a:prstGeom>
            <a:solidFill>
              <a:schemeClr val="bg1">
                <a:lumMod val="50000"/>
              </a:schemeClr>
            </a:solidFill>
            <a:ln w="12700" algn="ctr">
              <a:solidFill>
                <a:srgbClr val="0192FF"/>
              </a:solidFill>
              <a:round/>
              <a:headEnd/>
              <a:tailEnd/>
            </a:ln>
          </p:spPr>
        </p:cxnSp>
      </p:grpSp>
      <p:sp>
        <p:nvSpPr>
          <p:cNvPr id="96" name="Teardrop 95"/>
          <p:cNvSpPr/>
          <p:nvPr/>
        </p:nvSpPr>
        <p:spPr>
          <a:xfrm rot="14539192">
            <a:off x="11287475" y="3623127"/>
            <a:ext cx="617312" cy="612499"/>
          </a:xfrm>
          <a:prstGeom prst="teardrop">
            <a:avLst>
              <a:gd name="adj" fmla="val 128842"/>
            </a:avLst>
          </a:prstGeom>
          <a:gradFill flip="none" rotWithShape="1">
            <a:gsLst>
              <a:gs pos="0">
                <a:schemeClr val="accent3">
                  <a:lumMod val="60000"/>
                  <a:lumOff val="40000"/>
                </a:schemeClr>
              </a:gs>
              <a:gs pos="100000">
                <a:schemeClr val="accent3">
                  <a:lumMod val="20000"/>
                  <a:lumOff val="80000"/>
                </a:schemeClr>
              </a:gs>
            </a:gsLst>
            <a:path path="circle">
              <a:fillToRect l="50000" t="50000" r="50000" b="50000"/>
            </a:path>
            <a:tileRect/>
          </a:gradFill>
          <a:ln w="3175" cap="flat" cmpd="sng" algn="ctr">
            <a:solidFill>
              <a:sysClr val="windowText" lastClr="000000"/>
            </a:solidFill>
            <a:prstDash val="solid"/>
          </a:ln>
          <a:effectLst/>
        </p:spPr>
        <p:txBody>
          <a:bodyPr rtlCol="0" anchor="ctr">
            <a:noAutofit/>
          </a:bodyPr>
          <a:lstStyle/>
          <a:p>
            <a:pPr algn="ctr" defTabSz="914356"/>
            <a:endParaRPr lang="en-US" sz="1200" kern="0" dirty="0">
              <a:latin typeface="Helvetica"/>
              <a:cs typeface="Helvetica"/>
            </a:endParaRPr>
          </a:p>
        </p:txBody>
      </p:sp>
      <p:sp>
        <p:nvSpPr>
          <p:cNvPr id="98" name="Isosceles Triangle 97"/>
          <p:cNvSpPr/>
          <p:nvPr/>
        </p:nvSpPr>
        <p:spPr>
          <a:xfrm flipV="1">
            <a:off x="10579005" y="2588709"/>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sp>
        <p:nvSpPr>
          <p:cNvPr id="99" name="Isosceles Triangle 98"/>
          <p:cNvSpPr/>
          <p:nvPr/>
        </p:nvSpPr>
        <p:spPr>
          <a:xfrm flipV="1">
            <a:off x="10166195" y="3423764"/>
            <a:ext cx="65885" cy="92946"/>
          </a:xfrm>
          <a:prstGeom prst="triangle">
            <a:avLst/>
          </a:prstGeom>
          <a:solidFill>
            <a:schemeClr val="tx2">
              <a:lumMod val="20000"/>
              <a:lumOff val="80000"/>
            </a:scheme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Helvetica"/>
              <a:cs typeface="Helvetica"/>
            </a:endParaRPr>
          </a:p>
        </p:txBody>
      </p:sp>
      <p:sp>
        <p:nvSpPr>
          <p:cNvPr id="103" name="Line 51"/>
          <p:cNvSpPr>
            <a:spLocks noChangeShapeType="1"/>
          </p:cNvSpPr>
          <p:nvPr/>
        </p:nvSpPr>
        <p:spPr bwMode="auto">
          <a:xfrm>
            <a:off x="6153614" y="2080819"/>
            <a:ext cx="0" cy="329799"/>
          </a:xfrm>
          <a:prstGeom prst="line">
            <a:avLst/>
          </a:prstGeom>
          <a:noFill/>
          <a:ln w="38100">
            <a:solidFill>
              <a:srgbClr val="C0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4" name="Line 51"/>
          <p:cNvSpPr>
            <a:spLocks noChangeShapeType="1"/>
          </p:cNvSpPr>
          <p:nvPr/>
        </p:nvSpPr>
        <p:spPr bwMode="auto">
          <a:xfrm>
            <a:off x="6153614" y="3779652"/>
            <a:ext cx="0" cy="329799"/>
          </a:xfrm>
          <a:prstGeom prst="line">
            <a:avLst/>
          </a:prstGeom>
          <a:noFill/>
          <a:ln w="38100">
            <a:solidFill>
              <a:srgbClr val="C0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5" name="Line 51"/>
          <p:cNvSpPr>
            <a:spLocks noChangeShapeType="1"/>
          </p:cNvSpPr>
          <p:nvPr/>
        </p:nvSpPr>
        <p:spPr bwMode="auto">
          <a:xfrm>
            <a:off x="10683967" y="3183857"/>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6" name="Line 51"/>
          <p:cNvSpPr>
            <a:spLocks noChangeShapeType="1"/>
          </p:cNvSpPr>
          <p:nvPr/>
        </p:nvSpPr>
        <p:spPr bwMode="auto">
          <a:xfrm>
            <a:off x="10837225" y="2351856"/>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8" name="Text Box 17"/>
          <p:cNvSpPr txBox="1">
            <a:spLocks noChangeArrowheads="1"/>
          </p:cNvSpPr>
          <p:nvPr/>
        </p:nvSpPr>
        <p:spPr bwMode="auto">
          <a:xfrm>
            <a:off x="11852360" y="3602645"/>
            <a:ext cx="663356"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200" b="1" kern="0" dirty="0">
                <a:latin typeface="Helvetica"/>
                <a:cs typeface="Helvetica"/>
              </a:rPr>
              <a:t>(A)</a:t>
            </a:r>
            <a:r>
              <a:rPr lang="en-US" sz="1200" b="1" kern="0" baseline="-25000" dirty="0">
                <a:latin typeface="Helvetica"/>
                <a:cs typeface="Helvetica"/>
              </a:rPr>
              <a:t>n</a:t>
            </a:r>
            <a:endParaRPr lang="en-US" sz="1200" b="1" kern="0" dirty="0">
              <a:latin typeface="Helvetica"/>
              <a:cs typeface="Helvetica"/>
            </a:endParaRPr>
          </a:p>
        </p:txBody>
      </p:sp>
      <p:sp>
        <p:nvSpPr>
          <p:cNvPr id="109" name="Line 51"/>
          <p:cNvSpPr>
            <a:spLocks noChangeShapeType="1"/>
          </p:cNvSpPr>
          <p:nvPr/>
        </p:nvSpPr>
        <p:spPr bwMode="auto">
          <a:xfrm>
            <a:off x="3433044" y="3164490"/>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0" name="Line 51"/>
          <p:cNvSpPr>
            <a:spLocks noChangeShapeType="1"/>
          </p:cNvSpPr>
          <p:nvPr/>
        </p:nvSpPr>
        <p:spPr bwMode="auto">
          <a:xfrm>
            <a:off x="3433044" y="2405538"/>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1" name="Line 51"/>
          <p:cNvSpPr>
            <a:spLocks noChangeShapeType="1"/>
          </p:cNvSpPr>
          <p:nvPr/>
        </p:nvSpPr>
        <p:spPr bwMode="auto">
          <a:xfrm>
            <a:off x="3433044" y="4018887"/>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2" name="Oval 7"/>
          <p:cNvSpPr/>
          <p:nvPr/>
        </p:nvSpPr>
        <p:spPr>
          <a:xfrm>
            <a:off x="3929798" y="4527658"/>
            <a:ext cx="672274" cy="652377"/>
          </a:xfrm>
          <a:custGeom>
            <a:avLst/>
            <a:gdLst>
              <a:gd name="connsiteX0" fmla="*/ 0 w 254893"/>
              <a:gd name="connsiteY0" fmla="*/ 75188 h 150376"/>
              <a:gd name="connsiteX1" fmla="*/ 127447 w 254893"/>
              <a:gd name="connsiteY1" fmla="*/ 0 h 150376"/>
              <a:gd name="connsiteX2" fmla="*/ 254894 w 254893"/>
              <a:gd name="connsiteY2" fmla="*/ 75188 h 150376"/>
              <a:gd name="connsiteX3" fmla="*/ 127447 w 254893"/>
              <a:gd name="connsiteY3" fmla="*/ 150376 h 150376"/>
              <a:gd name="connsiteX4" fmla="*/ 0 w 254893"/>
              <a:gd name="connsiteY4" fmla="*/ 75188 h 150376"/>
              <a:gd name="connsiteX0" fmla="*/ 0 w 262092"/>
              <a:gd name="connsiteY0" fmla="*/ 76328 h 151516"/>
              <a:gd name="connsiteX1" fmla="*/ 127447 w 262092"/>
              <a:gd name="connsiteY1" fmla="*/ 1140 h 151516"/>
              <a:gd name="connsiteX2" fmla="*/ 233481 w 262092"/>
              <a:gd name="connsiteY2" fmla="*/ 34048 h 151516"/>
              <a:gd name="connsiteX3" fmla="*/ 254894 w 262092"/>
              <a:gd name="connsiteY3" fmla="*/ 76328 h 151516"/>
              <a:gd name="connsiteX4" fmla="*/ 127447 w 262092"/>
              <a:gd name="connsiteY4" fmla="*/ 151516 h 151516"/>
              <a:gd name="connsiteX5" fmla="*/ 0 w 262092"/>
              <a:gd name="connsiteY5" fmla="*/ 76328 h 151516"/>
              <a:gd name="connsiteX0" fmla="*/ 0 w 255121"/>
              <a:gd name="connsiteY0" fmla="*/ 76328 h 152041"/>
              <a:gd name="connsiteX1" fmla="*/ 127447 w 255121"/>
              <a:gd name="connsiteY1" fmla="*/ 1140 h 152041"/>
              <a:gd name="connsiteX2" fmla="*/ 233481 w 255121"/>
              <a:gd name="connsiteY2" fmla="*/ 34048 h 152041"/>
              <a:gd name="connsiteX3" fmla="*/ 254894 w 255121"/>
              <a:gd name="connsiteY3" fmla="*/ 76328 h 152041"/>
              <a:gd name="connsiteX4" fmla="*/ 227782 w 255121"/>
              <a:gd name="connsiteY4" fmla="*/ 108112 h 152041"/>
              <a:gd name="connsiteX5" fmla="*/ 127447 w 255121"/>
              <a:gd name="connsiteY5" fmla="*/ 151516 h 152041"/>
              <a:gd name="connsiteX6" fmla="*/ 0 w 255121"/>
              <a:gd name="connsiteY6" fmla="*/ 76328 h 152041"/>
              <a:gd name="connsiteX0" fmla="*/ 0 w 236267"/>
              <a:gd name="connsiteY0" fmla="*/ 76328 h 152041"/>
              <a:gd name="connsiteX1" fmla="*/ 127447 w 236267"/>
              <a:gd name="connsiteY1" fmla="*/ 1140 h 152041"/>
              <a:gd name="connsiteX2" fmla="*/ 233481 w 236267"/>
              <a:gd name="connsiteY2" fmla="*/ 34048 h 152041"/>
              <a:gd name="connsiteX3" fmla="*/ 146648 w 236267"/>
              <a:gd name="connsiteY3" fmla="*/ 76328 h 152041"/>
              <a:gd name="connsiteX4" fmla="*/ 227782 w 236267"/>
              <a:gd name="connsiteY4" fmla="*/ 108112 h 152041"/>
              <a:gd name="connsiteX5" fmla="*/ 127447 w 236267"/>
              <a:gd name="connsiteY5" fmla="*/ 151516 h 152041"/>
              <a:gd name="connsiteX6" fmla="*/ 0 w 236267"/>
              <a:gd name="connsiteY6" fmla="*/ 76328 h 152041"/>
              <a:gd name="connsiteX0" fmla="*/ 0 w 234616"/>
              <a:gd name="connsiteY0" fmla="*/ 76355 h 152068"/>
              <a:gd name="connsiteX1" fmla="*/ 127447 w 234616"/>
              <a:gd name="connsiteY1" fmla="*/ 1167 h 152068"/>
              <a:gd name="connsiteX2" fmla="*/ 233481 w 234616"/>
              <a:gd name="connsiteY2" fmla="*/ 34075 h 152068"/>
              <a:gd name="connsiteX3" fmla="*/ 185995 w 234616"/>
              <a:gd name="connsiteY3" fmla="*/ 81273 h 152068"/>
              <a:gd name="connsiteX4" fmla="*/ 227782 w 234616"/>
              <a:gd name="connsiteY4" fmla="*/ 108139 h 152068"/>
              <a:gd name="connsiteX5" fmla="*/ 127447 w 234616"/>
              <a:gd name="connsiteY5" fmla="*/ 151543 h 152068"/>
              <a:gd name="connsiteX6" fmla="*/ 0 w 234616"/>
              <a:gd name="connsiteY6" fmla="*/ 76355 h 15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616" h="152068">
                <a:moveTo>
                  <a:pt x="0" y="76355"/>
                </a:moveTo>
                <a:cubicBezTo>
                  <a:pt x="0" y="34830"/>
                  <a:pt x="57060" y="1167"/>
                  <a:pt x="127447" y="1167"/>
                </a:cubicBezTo>
                <a:cubicBezTo>
                  <a:pt x="166361" y="-5880"/>
                  <a:pt x="223723" y="20724"/>
                  <a:pt x="233481" y="34075"/>
                </a:cubicBezTo>
                <a:cubicBezTo>
                  <a:pt x="243239" y="47426"/>
                  <a:pt x="186945" y="68929"/>
                  <a:pt x="185995" y="81273"/>
                </a:cubicBezTo>
                <a:cubicBezTo>
                  <a:pt x="185045" y="93617"/>
                  <a:pt x="249023" y="95608"/>
                  <a:pt x="227782" y="108139"/>
                </a:cubicBezTo>
                <a:cubicBezTo>
                  <a:pt x="206541" y="120670"/>
                  <a:pt x="165411" y="156840"/>
                  <a:pt x="127447" y="151543"/>
                </a:cubicBezTo>
                <a:cubicBezTo>
                  <a:pt x="57060" y="151543"/>
                  <a:pt x="0" y="117880"/>
                  <a:pt x="0" y="76355"/>
                </a:cubicBezTo>
                <a:close/>
              </a:path>
            </a:pathLst>
          </a:custGeom>
          <a:solidFill>
            <a:schemeClr val="accent5">
              <a:lumMod val="20000"/>
              <a:lumOff val="80000"/>
            </a:schemeClr>
          </a:solidFill>
          <a:ln w="3175" cap="flat" cmpd="sng" algn="ctr">
            <a:solidFill>
              <a:sysClr val="windowText" lastClr="000000"/>
            </a:solidFill>
            <a:prstDash val="solid"/>
          </a:ln>
          <a:effectLst/>
        </p:spPr>
        <p:txBody>
          <a:bodyPr lIns="0" tIns="0" rIns="0" bIns="0" rtlCol="0" anchor="ctr">
            <a:noAutofit/>
          </a:bodyPr>
          <a:lstStyle/>
          <a:p>
            <a:pPr algn="ctr" defTabSz="914356"/>
            <a:endParaRPr lang="en-US" sz="1200" b="1" kern="0" dirty="0">
              <a:solidFill>
                <a:prstClr val="black"/>
              </a:solidFill>
              <a:latin typeface="Helvetica"/>
              <a:cs typeface="Helvetica"/>
            </a:endParaRPr>
          </a:p>
        </p:txBody>
      </p:sp>
      <p:sp>
        <p:nvSpPr>
          <p:cNvPr id="113" name="TextBox 112"/>
          <p:cNvSpPr txBox="1"/>
          <p:nvPr/>
        </p:nvSpPr>
        <p:spPr>
          <a:xfrm>
            <a:off x="3790472" y="4685999"/>
            <a:ext cx="836024" cy="369332"/>
          </a:xfrm>
          <a:prstGeom prst="rect">
            <a:avLst/>
          </a:prstGeom>
          <a:noFill/>
        </p:spPr>
        <p:txBody>
          <a:bodyPr wrap="square" rtlCol="0">
            <a:spAutoFit/>
          </a:bodyPr>
          <a:lstStyle/>
          <a:p>
            <a:r>
              <a:rPr lang="en-US" b="1" kern="0" dirty="0">
                <a:solidFill>
                  <a:srgbClr val="0000FF"/>
                </a:solidFill>
                <a:latin typeface="Arial" pitchFamily="34" charset="0"/>
                <a:cs typeface="Arial" pitchFamily="34" charset="0"/>
              </a:rPr>
              <a:t>DCL4</a:t>
            </a:r>
          </a:p>
        </p:txBody>
      </p:sp>
      <p:sp>
        <p:nvSpPr>
          <p:cNvPr id="114" name="Oval 7"/>
          <p:cNvSpPr/>
          <p:nvPr/>
        </p:nvSpPr>
        <p:spPr>
          <a:xfrm>
            <a:off x="10445725" y="4600824"/>
            <a:ext cx="655719" cy="685523"/>
          </a:xfrm>
          <a:custGeom>
            <a:avLst/>
            <a:gdLst>
              <a:gd name="connsiteX0" fmla="*/ 0 w 254893"/>
              <a:gd name="connsiteY0" fmla="*/ 75188 h 150376"/>
              <a:gd name="connsiteX1" fmla="*/ 127447 w 254893"/>
              <a:gd name="connsiteY1" fmla="*/ 0 h 150376"/>
              <a:gd name="connsiteX2" fmla="*/ 254894 w 254893"/>
              <a:gd name="connsiteY2" fmla="*/ 75188 h 150376"/>
              <a:gd name="connsiteX3" fmla="*/ 127447 w 254893"/>
              <a:gd name="connsiteY3" fmla="*/ 150376 h 150376"/>
              <a:gd name="connsiteX4" fmla="*/ 0 w 254893"/>
              <a:gd name="connsiteY4" fmla="*/ 75188 h 150376"/>
              <a:gd name="connsiteX0" fmla="*/ 0 w 262092"/>
              <a:gd name="connsiteY0" fmla="*/ 76328 h 151516"/>
              <a:gd name="connsiteX1" fmla="*/ 127447 w 262092"/>
              <a:gd name="connsiteY1" fmla="*/ 1140 h 151516"/>
              <a:gd name="connsiteX2" fmla="*/ 233481 w 262092"/>
              <a:gd name="connsiteY2" fmla="*/ 34048 h 151516"/>
              <a:gd name="connsiteX3" fmla="*/ 254894 w 262092"/>
              <a:gd name="connsiteY3" fmla="*/ 76328 h 151516"/>
              <a:gd name="connsiteX4" fmla="*/ 127447 w 262092"/>
              <a:gd name="connsiteY4" fmla="*/ 151516 h 151516"/>
              <a:gd name="connsiteX5" fmla="*/ 0 w 262092"/>
              <a:gd name="connsiteY5" fmla="*/ 76328 h 151516"/>
              <a:gd name="connsiteX0" fmla="*/ 0 w 255121"/>
              <a:gd name="connsiteY0" fmla="*/ 76328 h 152041"/>
              <a:gd name="connsiteX1" fmla="*/ 127447 w 255121"/>
              <a:gd name="connsiteY1" fmla="*/ 1140 h 152041"/>
              <a:gd name="connsiteX2" fmla="*/ 233481 w 255121"/>
              <a:gd name="connsiteY2" fmla="*/ 34048 h 152041"/>
              <a:gd name="connsiteX3" fmla="*/ 254894 w 255121"/>
              <a:gd name="connsiteY3" fmla="*/ 76328 h 152041"/>
              <a:gd name="connsiteX4" fmla="*/ 227782 w 255121"/>
              <a:gd name="connsiteY4" fmla="*/ 108112 h 152041"/>
              <a:gd name="connsiteX5" fmla="*/ 127447 w 255121"/>
              <a:gd name="connsiteY5" fmla="*/ 151516 h 152041"/>
              <a:gd name="connsiteX6" fmla="*/ 0 w 255121"/>
              <a:gd name="connsiteY6" fmla="*/ 76328 h 152041"/>
              <a:gd name="connsiteX0" fmla="*/ 0 w 236267"/>
              <a:gd name="connsiteY0" fmla="*/ 76328 h 152041"/>
              <a:gd name="connsiteX1" fmla="*/ 127447 w 236267"/>
              <a:gd name="connsiteY1" fmla="*/ 1140 h 152041"/>
              <a:gd name="connsiteX2" fmla="*/ 233481 w 236267"/>
              <a:gd name="connsiteY2" fmla="*/ 34048 h 152041"/>
              <a:gd name="connsiteX3" fmla="*/ 146648 w 236267"/>
              <a:gd name="connsiteY3" fmla="*/ 76328 h 152041"/>
              <a:gd name="connsiteX4" fmla="*/ 227782 w 236267"/>
              <a:gd name="connsiteY4" fmla="*/ 108112 h 152041"/>
              <a:gd name="connsiteX5" fmla="*/ 127447 w 236267"/>
              <a:gd name="connsiteY5" fmla="*/ 151516 h 152041"/>
              <a:gd name="connsiteX6" fmla="*/ 0 w 236267"/>
              <a:gd name="connsiteY6" fmla="*/ 76328 h 152041"/>
              <a:gd name="connsiteX0" fmla="*/ 0 w 235427"/>
              <a:gd name="connsiteY0" fmla="*/ 76353 h 152066"/>
              <a:gd name="connsiteX1" fmla="*/ 127447 w 235427"/>
              <a:gd name="connsiteY1" fmla="*/ 1165 h 152066"/>
              <a:gd name="connsiteX2" fmla="*/ 233481 w 235427"/>
              <a:gd name="connsiteY2" fmla="*/ 34073 h 152066"/>
              <a:gd name="connsiteX3" fmla="*/ 198440 w 235427"/>
              <a:gd name="connsiteY3" fmla="*/ 80977 h 152066"/>
              <a:gd name="connsiteX4" fmla="*/ 227782 w 235427"/>
              <a:gd name="connsiteY4" fmla="*/ 108137 h 152066"/>
              <a:gd name="connsiteX5" fmla="*/ 127447 w 235427"/>
              <a:gd name="connsiteY5" fmla="*/ 151541 h 152066"/>
              <a:gd name="connsiteX6" fmla="*/ 0 w 235427"/>
              <a:gd name="connsiteY6" fmla="*/ 76353 h 15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27" h="152066">
                <a:moveTo>
                  <a:pt x="0" y="76353"/>
                </a:moveTo>
                <a:cubicBezTo>
                  <a:pt x="0" y="34828"/>
                  <a:pt x="57060" y="1165"/>
                  <a:pt x="127447" y="1165"/>
                </a:cubicBezTo>
                <a:cubicBezTo>
                  <a:pt x="166361" y="-5882"/>
                  <a:pt x="221649" y="20771"/>
                  <a:pt x="233481" y="34073"/>
                </a:cubicBezTo>
                <a:cubicBezTo>
                  <a:pt x="245313" y="47375"/>
                  <a:pt x="199390" y="68633"/>
                  <a:pt x="198440" y="80977"/>
                </a:cubicBezTo>
                <a:cubicBezTo>
                  <a:pt x="197490" y="93321"/>
                  <a:pt x="249023" y="95606"/>
                  <a:pt x="227782" y="108137"/>
                </a:cubicBezTo>
                <a:cubicBezTo>
                  <a:pt x="206541" y="120668"/>
                  <a:pt x="165411" y="156838"/>
                  <a:pt x="127447" y="151541"/>
                </a:cubicBezTo>
                <a:cubicBezTo>
                  <a:pt x="57060" y="151541"/>
                  <a:pt x="0" y="117878"/>
                  <a:pt x="0" y="76353"/>
                </a:cubicBezTo>
                <a:close/>
              </a:path>
            </a:pathLst>
          </a:custGeom>
          <a:solidFill>
            <a:schemeClr val="accent6">
              <a:lumMod val="20000"/>
              <a:lumOff val="80000"/>
            </a:schemeClr>
          </a:solidFill>
          <a:ln w="3175" cap="flat" cmpd="sng" algn="ctr">
            <a:solidFill>
              <a:sysClr val="windowText" lastClr="000000"/>
            </a:solidFill>
            <a:prstDash val="solid"/>
          </a:ln>
          <a:effectLst/>
        </p:spPr>
        <p:txBody>
          <a:bodyPr lIns="0" tIns="0" rIns="0" bIns="0" rtlCol="0" anchor="ctr">
            <a:noAutofit/>
          </a:bodyPr>
          <a:lstStyle/>
          <a:p>
            <a:pPr algn="ctr" defTabSz="914356"/>
            <a:endParaRPr lang="en-US" sz="1200" b="1" kern="0" dirty="0">
              <a:solidFill>
                <a:prstClr val="black"/>
              </a:solidFill>
              <a:latin typeface="Helvetica"/>
              <a:cs typeface="Helvetica"/>
            </a:endParaRPr>
          </a:p>
        </p:txBody>
      </p:sp>
      <p:sp>
        <p:nvSpPr>
          <p:cNvPr id="115" name="TextBox 114"/>
          <p:cNvSpPr txBox="1"/>
          <p:nvPr/>
        </p:nvSpPr>
        <p:spPr>
          <a:xfrm>
            <a:off x="10331053" y="4795434"/>
            <a:ext cx="787395" cy="369332"/>
          </a:xfrm>
          <a:prstGeom prst="rect">
            <a:avLst/>
          </a:prstGeom>
          <a:noFill/>
        </p:spPr>
        <p:txBody>
          <a:bodyPr wrap="none" rtlCol="0">
            <a:spAutoFit/>
          </a:bodyPr>
          <a:lstStyle/>
          <a:p>
            <a:r>
              <a:rPr lang="en-US" b="1" kern="0" dirty="0">
                <a:solidFill>
                  <a:srgbClr val="FF0000"/>
                </a:solidFill>
                <a:latin typeface="Arial" pitchFamily="34" charset="0"/>
                <a:cs typeface="Arial" pitchFamily="34" charset="0"/>
              </a:rPr>
              <a:t>DCL5</a:t>
            </a:r>
            <a:endParaRPr lang="en-US" dirty="0">
              <a:solidFill>
                <a:srgbClr val="FF0000"/>
              </a:solidFill>
              <a:latin typeface="Arial" pitchFamily="34" charset="0"/>
              <a:cs typeface="Arial" pitchFamily="34" charset="0"/>
            </a:endParaRPr>
          </a:p>
        </p:txBody>
      </p:sp>
      <p:sp>
        <p:nvSpPr>
          <p:cNvPr id="116" name="Line 51"/>
          <p:cNvSpPr>
            <a:spLocks noChangeShapeType="1"/>
          </p:cNvSpPr>
          <p:nvPr/>
        </p:nvSpPr>
        <p:spPr bwMode="auto">
          <a:xfrm>
            <a:off x="10028147" y="4916121"/>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17" name="Line 51"/>
          <p:cNvSpPr>
            <a:spLocks noChangeShapeType="1"/>
          </p:cNvSpPr>
          <p:nvPr/>
        </p:nvSpPr>
        <p:spPr bwMode="auto">
          <a:xfrm>
            <a:off x="3424633" y="4850236"/>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3" name="Oval 2"/>
          <p:cNvSpPr/>
          <p:nvPr/>
        </p:nvSpPr>
        <p:spPr>
          <a:xfrm>
            <a:off x="3001470" y="5180034"/>
            <a:ext cx="833939" cy="593988"/>
          </a:xfrm>
          <a:prstGeom prst="ellipse">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6" name="TextBox 465"/>
          <p:cNvSpPr txBox="1"/>
          <p:nvPr/>
        </p:nvSpPr>
        <p:spPr>
          <a:xfrm>
            <a:off x="3014102" y="5296450"/>
            <a:ext cx="907398" cy="455482"/>
          </a:xfrm>
          <a:prstGeom prst="rect">
            <a:avLst/>
          </a:prstGeom>
          <a:noFill/>
        </p:spPr>
        <p:txBody>
          <a:bodyPr wrap="square" lIns="0" tIns="0" rIns="0" bIns="0" rtlCol="0">
            <a:noAutofit/>
          </a:bodyPr>
          <a:lstStyle/>
          <a:p>
            <a:pPr algn="ctr" defTabSz="914356">
              <a:defRPr/>
            </a:pPr>
            <a:r>
              <a:rPr lang="en-US" sz="1600" b="1" kern="0" dirty="0">
                <a:solidFill>
                  <a:srgbClr val="0000FF"/>
                </a:solidFill>
                <a:latin typeface="Arial" pitchFamily="34" charset="0"/>
                <a:cs typeface="Arial" pitchFamily="34" charset="0"/>
              </a:rPr>
              <a:t>AGO5c</a:t>
            </a:r>
          </a:p>
        </p:txBody>
      </p:sp>
      <p:grpSp>
        <p:nvGrpSpPr>
          <p:cNvPr id="93" name="Group 464"/>
          <p:cNvGrpSpPr/>
          <p:nvPr/>
        </p:nvGrpSpPr>
        <p:grpSpPr>
          <a:xfrm>
            <a:off x="3757928" y="5746674"/>
            <a:ext cx="242444" cy="91851"/>
            <a:chOff x="2804192" y="6351858"/>
            <a:chExt cx="242444" cy="91851"/>
          </a:xfrm>
        </p:grpSpPr>
        <p:cxnSp>
          <p:nvCxnSpPr>
            <p:cNvPr id="469" name="Straight Connector 113"/>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0000FF"/>
              </a:solidFill>
              <a:round/>
              <a:headEnd/>
              <a:tailEnd/>
            </a:ln>
          </p:spPr>
        </p:cxnSp>
        <p:cxnSp>
          <p:nvCxnSpPr>
            <p:cNvPr id="470" name="Straight Connector 114"/>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0000FF"/>
              </a:solidFill>
              <a:round/>
              <a:headEnd/>
              <a:tailEnd/>
            </a:ln>
          </p:spPr>
        </p:cxnSp>
        <p:cxnSp>
          <p:nvCxnSpPr>
            <p:cNvPr id="471" name="Straight Connector 115"/>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0000FF"/>
              </a:solidFill>
              <a:round/>
              <a:headEnd/>
              <a:tailEnd/>
            </a:ln>
          </p:spPr>
        </p:cxnSp>
        <p:cxnSp>
          <p:nvCxnSpPr>
            <p:cNvPr id="472" name="Straight Connector 116"/>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0000FF"/>
              </a:solidFill>
              <a:round/>
              <a:headEnd/>
              <a:tailEnd/>
            </a:ln>
          </p:spPr>
        </p:cxnSp>
        <p:cxnSp>
          <p:nvCxnSpPr>
            <p:cNvPr id="473" name="Straight Connector 117"/>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0000FF"/>
              </a:solidFill>
              <a:round/>
              <a:headEnd/>
              <a:tailEnd/>
            </a:ln>
          </p:spPr>
        </p:cxnSp>
        <p:cxnSp>
          <p:nvCxnSpPr>
            <p:cNvPr id="474" name="Straight Connector 118"/>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0000FF"/>
              </a:solidFill>
              <a:round/>
              <a:headEnd/>
              <a:tailEnd/>
            </a:ln>
          </p:spPr>
        </p:cxnSp>
        <p:cxnSp>
          <p:nvCxnSpPr>
            <p:cNvPr id="477" name="Straight Connector 476"/>
            <p:cNvCxnSpPr/>
            <p:nvPr/>
          </p:nvCxnSpPr>
          <p:spPr>
            <a:xfrm flipV="1">
              <a:off x="2804192" y="6351858"/>
              <a:ext cx="242444" cy="50767"/>
            </a:xfrm>
            <a:prstGeom prst="line">
              <a:avLst/>
            </a:prstGeom>
            <a:grpFill/>
            <a:ln w="19050" algn="ctr">
              <a:solidFill>
                <a:srgbClr val="0000FF"/>
              </a:solidFill>
              <a:round/>
              <a:headEnd/>
              <a:tailEnd/>
            </a:ln>
          </p:spPr>
        </p:cxnSp>
        <p:cxnSp>
          <p:nvCxnSpPr>
            <p:cNvPr id="478" name="Straight Connector 112"/>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0000FF"/>
              </a:solidFill>
              <a:round/>
              <a:headEnd/>
              <a:tailEnd/>
            </a:ln>
          </p:spPr>
        </p:cxnSp>
        <p:cxnSp>
          <p:nvCxnSpPr>
            <p:cNvPr id="479" name="Straight Connector 112"/>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0000FF"/>
              </a:solidFill>
              <a:round/>
              <a:headEnd/>
              <a:tailEnd/>
            </a:ln>
          </p:spPr>
        </p:cxnSp>
      </p:grpSp>
      <p:sp>
        <p:nvSpPr>
          <p:cNvPr id="482" name="Oval 481"/>
          <p:cNvSpPr/>
          <p:nvPr/>
        </p:nvSpPr>
        <p:spPr>
          <a:xfrm>
            <a:off x="9478029" y="5258551"/>
            <a:ext cx="896534" cy="650323"/>
          </a:xfrm>
          <a:prstGeom prst="ellipse">
            <a:avLst/>
          </a:prstGeom>
          <a:solidFill>
            <a:schemeClr val="accent6">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3" name="TextBox 482"/>
          <p:cNvSpPr txBox="1"/>
          <p:nvPr/>
        </p:nvSpPr>
        <p:spPr>
          <a:xfrm>
            <a:off x="9464928" y="5381113"/>
            <a:ext cx="988840" cy="288899"/>
          </a:xfrm>
          <a:prstGeom prst="rect">
            <a:avLst/>
          </a:prstGeom>
          <a:noFill/>
        </p:spPr>
        <p:txBody>
          <a:bodyPr wrap="square" lIns="0" tIns="0" rIns="0" bIns="0" rtlCol="0">
            <a:noAutofit/>
          </a:bodyPr>
          <a:lstStyle/>
          <a:p>
            <a:pPr algn="ctr" defTabSz="914356">
              <a:defRPr/>
            </a:pPr>
            <a:r>
              <a:rPr lang="en-US" sz="1600" b="1" kern="0" dirty="0">
                <a:latin typeface="Arial" pitchFamily="34" charset="0"/>
                <a:cs typeface="Arial" pitchFamily="34" charset="0"/>
              </a:rPr>
              <a:t>AGO?</a:t>
            </a:r>
          </a:p>
        </p:txBody>
      </p:sp>
      <p:grpSp>
        <p:nvGrpSpPr>
          <p:cNvPr id="94" name="Group 483"/>
          <p:cNvGrpSpPr/>
          <p:nvPr/>
        </p:nvGrpSpPr>
        <p:grpSpPr>
          <a:xfrm>
            <a:off x="11472085" y="5612207"/>
            <a:ext cx="242444" cy="91851"/>
            <a:chOff x="2804192" y="6351858"/>
            <a:chExt cx="242444" cy="91851"/>
          </a:xfrm>
        </p:grpSpPr>
        <p:cxnSp>
          <p:nvCxnSpPr>
            <p:cNvPr id="485" name="Straight Connector 113"/>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FF0000"/>
              </a:solidFill>
              <a:round/>
              <a:headEnd/>
              <a:tailEnd/>
            </a:ln>
          </p:spPr>
        </p:cxnSp>
        <p:cxnSp>
          <p:nvCxnSpPr>
            <p:cNvPr id="486" name="Straight Connector 114"/>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FF0000"/>
              </a:solidFill>
              <a:round/>
              <a:headEnd/>
              <a:tailEnd/>
            </a:ln>
          </p:spPr>
        </p:cxnSp>
        <p:cxnSp>
          <p:nvCxnSpPr>
            <p:cNvPr id="487" name="Straight Connector 115"/>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FF0000"/>
              </a:solidFill>
              <a:round/>
              <a:headEnd/>
              <a:tailEnd/>
            </a:ln>
          </p:spPr>
        </p:cxnSp>
        <p:cxnSp>
          <p:nvCxnSpPr>
            <p:cNvPr id="488" name="Straight Connector 116"/>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FF0000"/>
              </a:solidFill>
              <a:round/>
              <a:headEnd/>
              <a:tailEnd/>
            </a:ln>
          </p:spPr>
        </p:cxnSp>
        <p:cxnSp>
          <p:nvCxnSpPr>
            <p:cNvPr id="489" name="Straight Connector 117"/>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FF0000"/>
              </a:solidFill>
              <a:round/>
              <a:headEnd/>
              <a:tailEnd/>
            </a:ln>
          </p:spPr>
        </p:cxnSp>
        <p:cxnSp>
          <p:nvCxnSpPr>
            <p:cNvPr id="490" name="Straight Connector 118"/>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FF0000"/>
              </a:solidFill>
              <a:round/>
              <a:headEnd/>
              <a:tailEnd/>
            </a:ln>
          </p:spPr>
        </p:cxnSp>
        <p:cxnSp>
          <p:nvCxnSpPr>
            <p:cNvPr id="491" name="Straight Connector 490"/>
            <p:cNvCxnSpPr/>
            <p:nvPr/>
          </p:nvCxnSpPr>
          <p:spPr>
            <a:xfrm flipV="1">
              <a:off x="2804192" y="6351858"/>
              <a:ext cx="242444" cy="50767"/>
            </a:xfrm>
            <a:prstGeom prst="line">
              <a:avLst/>
            </a:prstGeom>
            <a:grpFill/>
            <a:ln w="19050" algn="ctr">
              <a:solidFill>
                <a:srgbClr val="FF0000"/>
              </a:solidFill>
              <a:round/>
              <a:headEnd/>
              <a:tailEnd/>
            </a:ln>
          </p:spPr>
        </p:cxnSp>
        <p:cxnSp>
          <p:nvCxnSpPr>
            <p:cNvPr id="492" name="Straight Connector 112"/>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FF0000"/>
              </a:solidFill>
              <a:round/>
              <a:headEnd/>
              <a:tailEnd/>
            </a:ln>
          </p:spPr>
        </p:cxnSp>
        <p:cxnSp>
          <p:nvCxnSpPr>
            <p:cNvPr id="493" name="Straight Connector 112"/>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FF0000"/>
              </a:solidFill>
              <a:round/>
              <a:headEnd/>
              <a:tailEnd/>
            </a:ln>
          </p:spPr>
        </p:cxnSp>
      </p:grpSp>
      <p:grpSp>
        <p:nvGrpSpPr>
          <p:cNvPr id="448" name="Group 447">
            <a:extLst>
              <a:ext uri="{FF2B5EF4-FFF2-40B4-BE49-F238E27FC236}">
                <a16:creationId xmlns:a16="http://schemas.microsoft.com/office/drawing/2014/main" id="{B33ABA01-7650-5B60-5CF1-FAA76994F629}"/>
              </a:ext>
            </a:extLst>
          </p:cNvPr>
          <p:cNvGrpSpPr/>
          <p:nvPr/>
        </p:nvGrpSpPr>
        <p:grpSpPr>
          <a:xfrm>
            <a:off x="8298689" y="3358807"/>
            <a:ext cx="3759745" cy="1236261"/>
            <a:chOff x="6340743" y="3541595"/>
            <a:chExt cx="3759745" cy="1236261"/>
          </a:xfrm>
        </p:grpSpPr>
        <p:grpSp>
          <p:nvGrpSpPr>
            <p:cNvPr id="41" name="Group 52"/>
            <p:cNvGrpSpPr/>
            <p:nvPr/>
          </p:nvGrpSpPr>
          <p:grpSpPr>
            <a:xfrm rot="21070270">
              <a:off x="9813892" y="3707594"/>
              <a:ext cx="276921" cy="105419"/>
              <a:chOff x="3010020" y="1447800"/>
              <a:chExt cx="323269" cy="108499"/>
            </a:xfrm>
          </p:grpSpPr>
          <p:cxnSp>
            <p:nvCxnSpPr>
              <p:cNvPr id="30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30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30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30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30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30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30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30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30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30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50" name="Group 53"/>
            <p:cNvGrpSpPr/>
            <p:nvPr/>
          </p:nvGrpSpPr>
          <p:grpSpPr>
            <a:xfrm rot="320971">
              <a:off x="9508655" y="3691591"/>
              <a:ext cx="276921" cy="105419"/>
              <a:chOff x="3010020" y="1447800"/>
              <a:chExt cx="323269" cy="108499"/>
            </a:xfrm>
          </p:grpSpPr>
          <p:cxnSp>
            <p:nvCxnSpPr>
              <p:cNvPr id="29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29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29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29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29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29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29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29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29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29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grpSp>
          <p:nvGrpSpPr>
            <p:cNvPr id="53" name="Group 54"/>
            <p:cNvGrpSpPr/>
            <p:nvPr/>
          </p:nvGrpSpPr>
          <p:grpSpPr>
            <a:xfrm rot="21059976">
              <a:off x="9212856" y="3669523"/>
              <a:ext cx="276921" cy="105419"/>
              <a:chOff x="3010020" y="1447800"/>
              <a:chExt cx="323269" cy="108499"/>
            </a:xfrm>
          </p:grpSpPr>
          <p:cxnSp>
            <p:nvCxnSpPr>
              <p:cNvPr id="280" name="Straight Connector 111"/>
              <p:cNvCxnSpPr>
                <a:cxnSpLocks noChangeShapeType="1"/>
              </p:cNvCxnSpPr>
              <p:nvPr/>
            </p:nvCxnSpPr>
            <p:spPr bwMode="auto">
              <a:xfrm rot="5400000">
                <a:off x="2957238" y="1500582"/>
                <a:ext cx="107033" cy="1469"/>
              </a:xfrm>
              <a:prstGeom prst="line">
                <a:avLst/>
              </a:prstGeom>
              <a:noFill/>
              <a:ln w="12700" algn="ctr">
                <a:solidFill>
                  <a:schemeClr val="accent1">
                    <a:lumMod val="75000"/>
                  </a:schemeClr>
                </a:solidFill>
                <a:round/>
                <a:headEnd/>
                <a:tailEnd/>
              </a:ln>
            </p:spPr>
          </p:cxnSp>
          <p:cxnSp>
            <p:nvCxnSpPr>
              <p:cNvPr id="281" name="Straight Connector 112"/>
              <p:cNvCxnSpPr>
                <a:cxnSpLocks noChangeShapeType="1"/>
              </p:cNvCxnSpPr>
              <p:nvPr/>
            </p:nvCxnSpPr>
            <p:spPr bwMode="auto">
              <a:xfrm rot="5400000">
                <a:off x="2993238" y="1499847"/>
                <a:ext cx="107032" cy="2939"/>
              </a:xfrm>
              <a:prstGeom prst="line">
                <a:avLst/>
              </a:prstGeom>
              <a:noFill/>
              <a:ln w="12700" algn="ctr">
                <a:solidFill>
                  <a:schemeClr val="accent1">
                    <a:lumMod val="75000"/>
                  </a:schemeClr>
                </a:solidFill>
                <a:round/>
                <a:headEnd/>
                <a:tailEnd/>
              </a:ln>
            </p:spPr>
          </p:cxnSp>
          <p:cxnSp>
            <p:nvCxnSpPr>
              <p:cNvPr id="282" name="Straight Connector 113"/>
              <p:cNvCxnSpPr>
                <a:cxnSpLocks noChangeShapeType="1"/>
              </p:cNvCxnSpPr>
              <p:nvPr/>
            </p:nvCxnSpPr>
            <p:spPr bwMode="auto">
              <a:xfrm rot="5400000">
                <a:off x="3029238" y="1500581"/>
                <a:ext cx="107032" cy="1470"/>
              </a:xfrm>
              <a:prstGeom prst="line">
                <a:avLst/>
              </a:prstGeom>
              <a:noFill/>
              <a:ln w="12700" algn="ctr">
                <a:solidFill>
                  <a:schemeClr val="accent1">
                    <a:lumMod val="75000"/>
                  </a:schemeClr>
                </a:solidFill>
                <a:round/>
                <a:headEnd/>
                <a:tailEnd/>
              </a:ln>
            </p:spPr>
          </p:cxnSp>
          <p:cxnSp>
            <p:nvCxnSpPr>
              <p:cNvPr id="283" name="Straight Connector 114"/>
              <p:cNvCxnSpPr>
                <a:cxnSpLocks noChangeShapeType="1"/>
              </p:cNvCxnSpPr>
              <p:nvPr/>
            </p:nvCxnSpPr>
            <p:spPr bwMode="auto">
              <a:xfrm rot="5400000">
                <a:off x="3063770" y="1501315"/>
                <a:ext cx="108499" cy="1470"/>
              </a:xfrm>
              <a:prstGeom prst="line">
                <a:avLst/>
              </a:prstGeom>
              <a:noFill/>
              <a:ln w="12700" algn="ctr">
                <a:solidFill>
                  <a:schemeClr val="accent1">
                    <a:lumMod val="75000"/>
                  </a:schemeClr>
                </a:solidFill>
                <a:round/>
                <a:headEnd/>
                <a:tailEnd/>
              </a:ln>
            </p:spPr>
          </p:cxnSp>
          <p:cxnSp>
            <p:nvCxnSpPr>
              <p:cNvPr id="284" name="Straight Connector 115"/>
              <p:cNvCxnSpPr>
                <a:cxnSpLocks noChangeShapeType="1"/>
              </p:cNvCxnSpPr>
              <p:nvPr/>
            </p:nvCxnSpPr>
            <p:spPr bwMode="auto">
              <a:xfrm rot="5400000">
                <a:off x="3101239" y="1500582"/>
                <a:ext cx="107033" cy="1469"/>
              </a:xfrm>
              <a:prstGeom prst="line">
                <a:avLst/>
              </a:prstGeom>
              <a:noFill/>
              <a:ln w="12700" algn="ctr">
                <a:solidFill>
                  <a:schemeClr val="accent1">
                    <a:lumMod val="75000"/>
                  </a:schemeClr>
                </a:solidFill>
                <a:round/>
                <a:headEnd/>
                <a:tailEnd/>
              </a:ln>
            </p:spPr>
          </p:cxnSp>
          <p:cxnSp>
            <p:nvCxnSpPr>
              <p:cNvPr id="285" name="Straight Connector 116"/>
              <p:cNvCxnSpPr>
                <a:cxnSpLocks noChangeShapeType="1"/>
              </p:cNvCxnSpPr>
              <p:nvPr/>
            </p:nvCxnSpPr>
            <p:spPr bwMode="auto">
              <a:xfrm rot="5400000">
                <a:off x="3136505" y="1500582"/>
                <a:ext cx="107033" cy="1469"/>
              </a:xfrm>
              <a:prstGeom prst="line">
                <a:avLst/>
              </a:prstGeom>
              <a:noFill/>
              <a:ln w="12700" algn="ctr">
                <a:solidFill>
                  <a:schemeClr val="accent1">
                    <a:lumMod val="75000"/>
                  </a:schemeClr>
                </a:solidFill>
                <a:round/>
                <a:headEnd/>
                <a:tailEnd/>
              </a:ln>
            </p:spPr>
          </p:cxnSp>
          <p:cxnSp>
            <p:nvCxnSpPr>
              <p:cNvPr id="286" name="Straight Connector 117"/>
              <p:cNvCxnSpPr>
                <a:cxnSpLocks noChangeShapeType="1"/>
              </p:cNvCxnSpPr>
              <p:nvPr/>
            </p:nvCxnSpPr>
            <p:spPr bwMode="auto">
              <a:xfrm rot="5400000">
                <a:off x="3171771" y="1500582"/>
                <a:ext cx="107033" cy="1469"/>
              </a:xfrm>
              <a:prstGeom prst="line">
                <a:avLst/>
              </a:prstGeom>
              <a:noFill/>
              <a:ln w="12700" algn="ctr">
                <a:solidFill>
                  <a:schemeClr val="accent1">
                    <a:lumMod val="75000"/>
                  </a:schemeClr>
                </a:solidFill>
                <a:round/>
                <a:headEnd/>
                <a:tailEnd/>
              </a:ln>
            </p:spPr>
          </p:cxnSp>
          <p:cxnSp>
            <p:nvCxnSpPr>
              <p:cNvPr id="287" name="Straight Connector 118"/>
              <p:cNvCxnSpPr>
                <a:cxnSpLocks noChangeShapeType="1"/>
              </p:cNvCxnSpPr>
              <p:nvPr/>
            </p:nvCxnSpPr>
            <p:spPr bwMode="auto">
              <a:xfrm rot="5400000">
                <a:off x="3208506" y="1500582"/>
                <a:ext cx="107033" cy="1470"/>
              </a:xfrm>
              <a:prstGeom prst="line">
                <a:avLst/>
              </a:prstGeom>
              <a:noFill/>
              <a:ln w="12700" algn="ctr">
                <a:solidFill>
                  <a:schemeClr val="accent1">
                    <a:lumMod val="75000"/>
                  </a:schemeClr>
                </a:solidFill>
                <a:round/>
                <a:headEnd/>
                <a:tailEnd/>
              </a:ln>
            </p:spPr>
          </p:cxnSp>
          <p:cxnSp>
            <p:nvCxnSpPr>
              <p:cNvPr id="288" name="Straight Connector 119"/>
              <p:cNvCxnSpPr>
                <a:cxnSpLocks noChangeShapeType="1"/>
              </p:cNvCxnSpPr>
              <p:nvPr/>
            </p:nvCxnSpPr>
            <p:spPr bwMode="auto">
              <a:xfrm rot="5400000">
                <a:off x="3243038" y="1501315"/>
                <a:ext cx="108499" cy="1470"/>
              </a:xfrm>
              <a:prstGeom prst="line">
                <a:avLst/>
              </a:prstGeom>
              <a:noFill/>
              <a:ln w="12700" algn="ctr">
                <a:solidFill>
                  <a:schemeClr val="accent1">
                    <a:lumMod val="75000"/>
                  </a:schemeClr>
                </a:solidFill>
                <a:round/>
                <a:headEnd/>
                <a:tailEnd/>
              </a:ln>
            </p:spPr>
          </p:cxnSp>
          <p:cxnSp>
            <p:nvCxnSpPr>
              <p:cNvPr id="289" name="Straight Connector 120"/>
              <p:cNvCxnSpPr>
                <a:cxnSpLocks noChangeShapeType="1"/>
              </p:cNvCxnSpPr>
              <p:nvPr/>
            </p:nvCxnSpPr>
            <p:spPr bwMode="auto">
              <a:xfrm rot="5400000">
                <a:off x="3278304" y="1501315"/>
                <a:ext cx="108499" cy="1470"/>
              </a:xfrm>
              <a:prstGeom prst="line">
                <a:avLst/>
              </a:prstGeom>
              <a:noFill/>
              <a:ln w="12700" algn="ctr">
                <a:solidFill>
                  <a:schemeClr val="accent1">
                    <a:lumMod val="75000"/>
                  </a:schemeClr>
                </a:solidFill>
                <a:round/>
                <a:headEnd/>
                <a:tailEnd/>
              </a:ln>
            </p:spPr>
          </p:cxnSp>
        </p:grpSp>
        <p:sp>
          <p:nvSpPr>
            <p:cNvPr id="60" name="Freeform 13"/>
            <p:cNvSpPr>
              <a:spLocks/>
            </p:cNvSpPr>
            <p:nvPr/>
          </p:nvSpPr>
          <p:spPr bwMode="auto">
            <a:xfrm>
              <a:off x="8215591" y="3630048"/>
              <a:ext cx="1884897" cy="63038"/>
            </a:xfrm>
            <a:custGeom>
              <a:avLst/>
              <a:gdLst>
                <a:gd name="T0" fmla="*/ 0 w 939"/>
                <a:gd name="T1" fmla="*/ 2147483647 h 41"/>
                <a:gd name="T2" fmla="*/ 2147483647 w 939"/>
                <a:gd name="T3" fmla="*/ 2147483647 h 41"/>
                <a:gd name="T4" fmla="*/ 2147483647 w 939"/>
                <a:gd name="T5" fmla="*/ 2147483647 h 41"/>
                <a:gd name="T6" fmla="*/ 2147483647 w 939"/>
                <a:gd name="T7" fmla="*/ 0 h 41"/>
                <a:gd name="T8" fmla="*/ 2147483647 w 939"/>
                <a:gd name="T9" fmla="*/ 2147483647 h 41"/>
                <a:gd name="T10" fmla="*/ 2147483647 w 939"/>
                <a:gd name="T11" fmla="*/ 2147483647 h 41"/>
                <a:gd name="T12" fmla="*/ 2147483647 w 939"/>
                <a:gd name="T13" fmla="*/ 2147483647 h 41"/>
                <a:gd name="T14" fmla="*/ 0 60000 65536"/>
                <a:gd name="T15" fmla="*/ 0 60000 65536"/>
                <a:gd name="T16" fmla="*/ 0 60000 65536"/>
                <a:gd name="T17" fmla="*/ 0 60000 65536"/>
                <a:gd name="T18" fmla="*/ 0 60000 65536"/>
                <a:gd name="T19" fmla="*/ 0 60000 65536"/>
                <a:gd name="T20" fmla="*/ 0 60000 65536"/>
                <a:gd name="T21" fmla="*/ 0 w 939"/>
                <a:gd name="T22" fmla="*/ 0 h 41"/>
                <a:gd name="T23" fmla="*/ 939 w 939"/>
                <a:gd name="T24" fmla="*/ 41 h 41"/>
                <a:gd name="connsiteX0" fmla="*/ 0 w 9031"/>
                <a:gd name="connsiteY0" fmla="*/ 7317 h 9180"/>
                <a:gd name="connsiteX1" fmla="*/ 1789 w 9031"/>
                <a:gd name="connsiteY1" fmla="*/ 4634 h 9180"/>
                <a:gd name="connsiteX2" fmla="*/ 3568 w 9031"/>
                <a:gd name="connsiteY2" fmla="*/ 9024 h 9180"/>
                <a:gd name="connsiteX3" fmla="*/ 5250 w 9031"/>
                <a:gd name="connsiteY3" fmla="*/ 0 h 9180"/>
                <a:gd name="connsiteX4" fmla="*/ 7306 w 9031"/>
                <a:gd name="connsiteY4" fmla="*/ 9024 h 9180"/>
                <a:gd name="connsiteX5" fmla="*/ 9031 w 9031"/>
                <a:gd name="connsiteY5" fmla="*/ 5610 h 9180"/>
                <a:gd name="connsiteX0" fmla="*/ 0 w 11336"/>
                <a:gd name="connsiteY0" fmla="*/ 10095 h 10095"/>
                <a:gd name="connsiteX1" fmla="*/ 3317 w 11336"/>
                <a:gd name="connsiteY1" fmla="*/ 5048 h 10095"/>
                <a:gd name="connsiteX2" fmla="*/ 5287 w 11336"/>
                <a:gd name="connsiteY2" fmla="*/ 9830 h 10095"/>
                <a:gd name="connsiteX3" fmla="*/ 7149 w 11336"/>
                <a:gd name="connsiteY3" fmla="*/ 0 h 10095"/>
                <a:gd name="connsiteX4" fmla="*/ 9426 w 11336"/>
                <a:gd name="connsiteY4" fmla="*/ 9830 h 10095"/>
                <a:gd name="connsiteX5" fmla="*/ 11336 w 11336"/>
                <a:gd name="connsiteY5" fmla="*/ 6111 h 10095"/>
                <a:gd name="connsiteX0" fmla="*/ 0 w 11336"/>
                <a:gd name="connsiteY0" fmla="*/ 10095 h 10095"/>
                <a:gd name="connsiteX1" fmla="*/ 1579 w 11336"/>
                <a:gd name="connsiteY1" fmla="*/ 4008 h 10095"/>
                <a:gd name="connsiteX2" fmla="*/ 3317 w 11336"/>
                <a:gd name="connsiteY2" fmla="*/ 5048 h 10095"/>
                <a:gd name="connsiteX3" fmla="*/ 5287 w 11336"/>
                <a:gd name="connsiteY3" fmla="*/ 9830 h 10095"/>
                <a:gd name="connsiteX4" fmla="*/ 7149 w 11336"/>
                <a:gd name="connsiteY4" fmla="*/ 0 h 10095"/>
                <a:gd name="connsiteX5" fmla="*/ 9426 w 11336"/>
                <a:gd name="connsiteY5" fmla="*/ 9830 h 10095"/>
                <a:gd name="connsiteX6" fmla="*/ 11336 w 11336"/>
                <a:gd name="connsiteY6" fmla="*/ 6111 h 1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6" h="10095">
                  <a:moveTo>
                    <a:pt x="0" y="10095"/>
                  </a:moveTo>
                  <a:cubicBezTo>
                    <a:pt x="263" y="9081"/>
                    <a:pt x="1026" y="4849"/>
                    <a:pt x="1579" y="4008"/>
                  </a:cubicBezTo>
                  <a:cubicBezTo>
                    <a:pt x="2132" y="3167"/>
                    <a:pt x="2699" y="4078"/>
                    <a:pt x="3317" y="5048"/>
                  </a:cubicBezTo>
                  <a:cubicBezTo>
                    <a:pt x="3935" y="6018"/>
                    <a:pt x="4650" y="10627"/>
                    <a:pt x="5287" y="9830"/>
                  </a:cubicBezTo>
                  <a:cubicBezTo>
                    <a:pt x="5924" y="9034"/>
                    <a:pt x="6466" y="0"/>
                    <a:pt x="7149" y="0"/>
                  </a:cubicBezTo>
                  <a:cubicBezTo>
                    <a:pt x="7834" y="0"/>
                    <a:pt x="8729" y="8768"/>
                    <a:pt x="9426" y="9830"/>
                  </a:cubicBezTo>
                  <a:cubicBezTo>
                    <a:pt x="10121" y="10893"/>
                    <a:pt x="10841" y="6643"/>
                    <a:pt x="11336" y="6111"/>
                  </a:cubicBezTo>
                </a:path>
              </a:pathLst>
            </a:custGeom>
            <a:noFill/>
            <a:ln w="38100">
              <a:solidFill>
                <a:schemeClr val="tx2"/>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61" name="Text Box 21"/>
            <p:cNvSpPr txBox="1">
              <a:spLocks noChangeArrowheads="1"/>
            </p:cNvSpPr>
            <p:nvPr/>
          </p:nvSpPr>
          <p:spPr bwMode="auto">
            <a:xfrm>
              <a:off x="6340743" y="3769614"/>
              <a:ext cx="1005665" cy="242219"/>
            </a:xfrm>
            <a:prstGeom prst="rect">
              <a:avLst/>
            </a:prstGeom>
            <a:noFill/>
            <a:ln w="9525">
              <a:noFill/>
              <a:miter lim="800000"/>
              <a:headEnd/>
              <a:tailEnd/>
            </a:ln>
          </p:spPr>
          <p:txBody>
            <a:bodyPr wrap="none" lIns="64008" tIns="32004" rIns="64008" bIns="32004">
              <a:noAutofit/>
            </a:bodyPr>
            <a:lstStyle/>
            <a:p>
              <a:pPr defTabSz="639731" fontAlgn="base">
                <a:spcBef>
                  <a:spcPct val="0"/>
                </a:spcBef>
                <a:spcAft>
                  <a:spcPct val="0"/>
                </a:spcAft>
                <a:defRPr/>
              </a:pPr>
              <a:r>
                <a:rPr lang="en-US" sz="1400" b="1" kern="0" dirty="0">
                  <a:latin typeface="Helvetica"/>
                  <a:cs typeface="Helvetica"/>
                </a:rPr>
                <a:t>5’ </a:t>
              </a:r>
              <a:r>
                <a:rPr lang="en-US" sz="1400" b="1" kern="0" dirty="0">
                  <a:latin typeface="Arial" pitchFamily="34" charset="0"/>
                  <a:cs typeface="Arial" pitchFamily="34" charset="0"/>
                </a:rPr>
                <a:t>degradation</a:t>
              </a:r>
            </a:p>
          </p:txBody>
        </p:sp>
        <p:sp>
          <p:nvSpPr>
            <p:cNvPr id="67" name="Curved Down Arrow 66"/>
            <p:cNvSpPr/>
            <p:nvPr/>
          </p:nvSpPr>
          <p:spPr>
            <a:xfrm>
              <a:off x="7871767" y="4430817"/>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68" name="Curved Down Arrow 67"/>
            <p:cNvSpPr/>
            <p:nvPr/>
          </p:nvSpPr>
          <p:spPr>
            <a:xfrm>
              <a:off x="8258079" y="4430817"/>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69" name="Curved Down Arrow 68"/>
            <p:cNvSpPr/>
            <p:nvPr/>
          </p:nvSpPr>
          <p:spPr>
            <a:xfrm>
              <a:off x="8613555" y="4430817"/>
              <a:ext cx="375502" cy="194110"/>
            </a:xfrm>
            <a:prstGeom prst="curvedDownArrow">
              <a:avLst>
                <a:gd name="adj1" fmla="val 42131"/>
                <a:gd name="adj2" fmla="val 96563"/>
                <a:gd name="adj3" fmla="val 38922"/>
              </a:avLst>
            </a:prstGeom>
            <a:solidFill>
              <a:schemeClr val="tx1">
                <a:lumMod val="50000"/>
                <a:lumOff val="50000"/>
              </a:schemeClr>
            </a:solidFill>
            <a:ln w="25400" cap="flat" cmpd="sng" algn="ctr">
              <a:noFill/>
              <a:prstDash val="solid"/>
            </a:ln>
            <a:effectLst/>
          </p:spPr>
          <p:txBody>
            <a:bodyPr rtlCol="0" anchor="ctr">
              <a:noAutofit/>
            </a:bodyPr>
            <a:lstStyle/>
            <a:p>
              <a:pPr algn="ctr" defTabSz="914356" fontAlgn="base">
                <a:spcBef>
                  <a:spcPct val="0"/>
                </a:spcBef>
                <a:spcAft>
                  <a:spcPct val="0"/>
                </a:spcAft>
                <a:defRPr/>
              </a:pPr>
              <a:endParaRPr lang="en-US" sz="1200" b="1" i="1" kern="0" dirty="0">
                <a:latin typeface="Helvetica"/>
                <a:cs typeface="Helvetica"/>
              </a:endParaRPr>
            </a:p>
          </p:txBody>
        </p:sp>
        <p:grpSp>
          <p:nvGrpSpPr>
            <p:cNvPr id="89" name="Group 90"/>
            <p:cNvGrpSpPr/>
            <p:nvPr/>
          </p:nvGrpSpPr>
          <p:grpSpPr>
            <a:xfrm>
              <a:off x="8949057" y="4621336"/>
              <a:ext cx="286554" cy="156520"/>
              <a:chOff x="994475" y="5279438"/>
              <a:chExt cx="204214" cy="98345"/>
            </a:xfrm>
          </p:grpSpPr>
          <p:cxnSp>
            <p:nvCxnSpPr>
              <p:cNvPr id="154"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55"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56"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57"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58"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59"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60"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61"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62" name="Straight Connector 161"/>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63" name="Straight Connector 162"/>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64"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65"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grpSp>
          <p:nvGrpSpPr>
            <p:cNvPr id="90" name="Group 91"/>
            <p:cNvGrpSpPr/>
            <p:nvPr/>
          </p:nvGrpSpPr>
          <p:grpSpPr>
            <a:xfrm>
              <a:off x="7862796" y="4621336"/>
              <a:ext cx="286554" cy="156520"/>
              <a:chOff x="994475" y="5279438"/>
              <a:chExt cx="204214" cy="98345"/>
            </a:xfrm>
          </p:grpSpPr>
          <p:cxnSp>
            <p:nvCxnSpPr>
              <p:cNvPr id="142"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43"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44"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45"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46"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47"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48"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49"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50" name="Straight Connector 149"/>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51" name="Straight Connector 150"/>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52"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53"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grpSp>
          <p:nvGrpSpPr>
            <p:cNvPr id="91" name="Group 92"/>
            <p:cNvGrpSpPr/>
            <p:nvPr/>
          </p:nvGrpSpPr>
          <p:grpSpPr>
            <a:xfrm>
              <a:off x="8234366" y="4621336"/>
              <a:ext cx="286554" cy="156520"/>
              <a:chOff x="994475" y="5279438"/>
              <a:chExt cx="204214" cy="98345"/>
            </a:xfrm>
          </p:grpSpPr>
          <p:cxnSp>
            <p:nvCxnSpPr>
              <p:cNvPr id="130"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31"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32"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33"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34"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35"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36"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37"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38" name="Straight Connector 137"/>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39" name="Straight Connector 138"/>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40"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41"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grpSp>
          <p:nvGrpSpPr>
            <p:cNvPr id="92" name="Group 93"/>
            <p:cNvGrpSpPr/>
            <p:nvPr/>
          </p:nvGrpSpPr>
          <p:grpSpPr>
            <a:xfrm>
              <a:off x="8577488" y="4621336"/>
              <a:ext cx="286554" cy="156520"/>
              <a:chOff x="994475" y="5279438"/>
              <a:chExt cx="204214" cy="98345"/>
            </a:xfrm>
          </p:grpSpPr>
          <p:cxnSp>
            <p:nvCxnSpPr>
              <p:cNvPr id="118" name="Straight Connector 112"/>
              <p:cNvCxnSpPr>
                <a:cxnSpLocks noChangeShapeType="1"/>
              </p:cNvCxnSpPr>
              <p:nvPr/>
            </p:nvCxnSpPr>
            <p:spPr bwMode="auto">
              <a:xfrm>
                <a:off x="1018934" y="5336719"/>
                <a:ext cx="4058" cy="34209"/>
              </a:xfrm>
              <a:prstGeom prst="line">
                <a:avLst/>
              </a:prstGeom>
              <a:grpFill/>
              <a:ln w="12700" algn="ctr">
                <a:solidFill>
                  <a:schemeClr val="accent6">
                    <a:lumMod val="75000"/>
                  </a:schemeClr>
                </a:solidFill>
                <a:round/>
                <a:headEnd/>
                <a:tailEnd/>
              </a:ln>
            </p:spPr>
          </p:cxnSp>
          <p:cxnSp>
            <p:nvCxnSpPr>
              <p:cNvPr id="119" name="Straight Connector 113"/>
              <p:cNvCxnSpPr>
                <a:cxnSpLocks noChangeShapeType="1"/>
              </p:cNvCxnSpPr>
              <p:nvPr/>
            </p:nvCxnSpPr>
            <p:spPr bwMode="auto">
              <a:xfrm rot="4870270">
                <a:off x="1007911" y="5334685"/>
                <a:ext cx="65341" cy="897"/>
              </a:xfrm>
              <a:prstGeom prst="line">
                <a:avLst/>
              </a:prstGeom>
              <a:grpFill/>
              <a:ln w="12700" algn="ctr">
                <a:solidFill>
                  <a:schemeClr val="accent6">
                    <a:lumMod val="75000"/>
                  </a:schemeClr>
                </a:solidFill>
                <a:round/>
                <a:headEnd/>
                <a:tailEnd/>
              </a:ln>
            </p:spPr>
          </p:cxnSp>
          <p:cxnSp>
            <p:nvCxnSpPr>
              <p:cNvPr id="120" name="Straight Connector 114"/>
              <p:cNvCxnSpPr>
                <a:cxnSpLocks noChangeShapeType="1"/>
              </p:cNvCxnSpPr>
              <p:nvPr/>
            </p:nvCxnSpPr>
            <p:spPr bwMode="auto">
              <a:xfrm rot="4870270">
                <a:off x="1028806" y="5331823"/>
                <a:ext cx="66237" cy="897"/>
              </a:xfrm>
              <a:prstGeom prst="line">
                <a:avLst/>
              </a:prstGeom>
              <a:grpFill/>
              <a:ln w="12700" algn="ctr">
                <a:solidFill>
                  <a:schemeClr val="accent6">
                    <a:lumMod val="75000"/>
                  </a:schemeClr>
                </a:solidFill>
                <a:round/>
                <a:headEnd/>
                <a:tailEnd/>
              </a:ln>
            </p:spPr>
          </p:cxnSp>
          <p:cxnSp>
            <p:nvCxnSpPr>
              <p:cNvPr id="121" name="Straight Connector 115"/>
              <p:cNvCxnSpPr>
                <a:cxnSpLocks noChangeShapeType="1"/>
              </p:cNvCxnSpPr>
              <p:nvPr/>
            </p:nvCxnSpPr>
            <p:spPr bwMode="auto">
              <a:xfrm rot="4870270">
                <a:off x="1051346" y="5327939"/>
                <a:ext cx="65342" cy="897"/>
              </a:xfrm>
              <a:prstGeom prst="line">
                <a:avLst/>
              </a:prstGeom>
              <a:grpFill/>
              <a:ln w="12700" algn="ctr">
                <a:solidFill>
                  <a:schemeClr val="accent6">
                    <a:lumMod val="75000"/>
                  </a:schemeClr>
                </a:solidFill>
                <a:round/>
                <a:headEnd/>
                <a:tailEnd/>
              </a:ln>
            </p:spPr>
          </p:cxnSp>
          <p:cxnSp>
            <p:nvCxnSpPr>
              <p:cNvPr id="122" name="Straight Connector 116"/>
              <p:cNvCxnSpPr>
                <a:cxnSpLocks noChangeShapeType="1"/>
              </p:cNvCxnSpPr>
              <p:nvPr/>
            </p:nvCxnSpPr>
            <p:spPr bwMode="auto">
              <a:xfrm rot="4870270">
                <a:off x="1072620" y="5324635"/>
                <a:ext cx="65342" cy="897"/>
              </a:xfrm>
              <a:prstGeom prst="line">
                <a:avLst/>
              </a:prstGeom>
              <a:grpFill/>
              <a:ln w="12700" algn="ctr">
                <a:solidFill>
                  <a:schemeClr val="accent6">
                    <a:lumMod val="75000"/>
                  </a:schemeClr>
                </a:solidFill>
                <a:round/>
                <a:headEnd/>
                <a:tailEnd/>
              </a:ln>
            </p:spPr>
          </p:cxnSp>
          <p:cxnSp>
            <p:nvCxnSpPr>
              <p:cNvPr id="123" name="Straight Connector 117"/>
              <p:cNvCxnSpPr>
                <a:cxnSpLocks noChangeShapeType="1"/>
              </p:cNvCxnSpPr>
              <p:nvPr/>
            </p:nvCxnSpPr>
            <p:spPr bwMode="auto">
              <a:xfrm rot="4870270">
                <a:off x="1093894" y="5321330"/>
                <a:ext cx="65342" cy="897"/>
              </a:xfrm>
              <a:prstGeom prst="line">
                <a:avLst/>
              </a:prstGeom>
              <a:grpFill/>
              <a:ln w="12700" algn="ctr">
                <a:solidFill>
                  <a:schemeClr val="accent6">
                    <a:lumMod val="75000"/>
                  </a:schemeClr>
                </a:solidFill>
                <a:round/>
                <a:headEnd/>
                <a:tailEnd/>
              </a:ln>
            </p:spPr>
          </p:cxnSp>
          <p:cxnSp>
            <p:nvCxnSpPr>
              <p:cNvPr id="124" name="Straight Connector 118"/>
              <p:cNvCxnSpPr>
                <a:cxnSpLocks noChangeShapeType="1"/>
              </p:cNvCxnSpPr>
              <p:nvPr/>
            </p:nvCxnSpPr>
            <p:spPr bwMode="auto">
              <a:xfrm rot="4870270">
                <a:off x="1116055" y="5317888"/>
                <a:ext cx="65342" cy="897"/>
              </a:xfrm>
              <a:prstGeom prst="line">
                <a:avLst/>
              </a:prstGeom>
              <a:grpFill/>
              <a:ln w="12700" algn="ctr">
                <a:solidFill>
                  <a:schemeClr val="accent6">
                    <a:lumMod val="75000"/>
                  </a:schemeClr>
                </a:solidFill>
                <a:round/>
                <a:headEnd/>
                <a:tailEnd/>
              </a:ln>
            </p:spPr>
          </p:cxnSp>
          <p:cxnSp>
            <p:nvCxnSpPr>
              <p:cNvPr id="125" name="Straight Connector 112"/>
              <p:cNvCxnSpPr>
                <a:cxnSpLocks noChangeShapeType="1"/>
              </p:cNvCxnSpPr>
              <p:nvPr/>
            </p:nvCxnSpPr>
            <p:spPr bwMode="auto">
              <a:xfrm>
                <a:off x="998996" y="5341481"/>
                <a:ext cx="4058" cy="34209"/>
              </a:xfrm>
              <a:prstGeom prst="line">
                <a:avLst/>
              </a:prstGeom>
              <a:grpFill/>
              <a:ln w="12700" algn="ctr">
                <a:solidFill>
                  <a:schemeClr val="accent6">
                    <a:lumMod val="75000"/>
                  </a:schemeClr>
                </a:solidFill>
                <a:round/>
                <a:headEnd/>
                <a:tailEnd/>
              </a:ln>
            </p:spPr>
          </p:cxnSp>
          <p:cxnSp>
            <p:nvCxnSpPr>
              <p:cNvPr id="126" name="Straight Connector 125"/>
              <p:cNvCxnSpPr/>
              <p:nvPr/>
            </p:nvCxnSpPr>
            <p:spPr>
              <a:xfrm flipV="1">
                <a:off x="994475" y="5345885"/>
                <a:ext cx="172779" cy="31898"/>
              </a:xfrm>
              <a:prstGeom prst="line">
                <a:avLst/>
              </a:prstGeom>
              <a:grpFill/>
              <a:ln w="12700" algn="ctr">
                <a:solidFill>
                  <a:schemeClr val="accent6">
                    <a:lumMod val="75000"/>
                  </a:schemeClr>
                </a:solidFill>
                <a:round/>
                <a:headEnd/>
                <a:tailEnd/>
              </a:ln>
            </p:spPr>
          </p:cxnSp>
          <p:cxnSp>
            <p:nvCxnSpPr>
              <p:cNvPr id="127" name="Straight Connector 126"/>
              <p:cNvCxnSpPr/>
              <p:nvPr/>
            </p:nvCxnSpPr>
            <p:spPr>
              <a:xfrm flipV="1">
                <a:off x="1025910" y="5279438"/>
                <a:ext cx="172779" cy="31898"/>
              </a:xfrm>
              <a:prstGeom prst="line">
                <a:avLst/>
              </a:prstGeom>
              <a:grpFill/>
              <a:ln w="12700" algn="ctr">
                <a:solidFill>
                  <a:schemeClr val="accent6">
                    <a:lumMod val="75000"/>
                  </a:schemeClr>
                </a:solidFill>
                <a:round/>
                <a:headEnd/>
                <a:tailEnd/>
              </a:ln>
            </p:spPr>
          </p:cxnSp>
          <p:cxnSp>
            <p:nvCxnSpPr>
              <p:cNvPr id="128" name="Straight Connector 112"/>
              <p:cNvCxnSpPr>
                <a:cxnSpLocks noChangeShapeType="1"/>
              </p:cNvCxnSpPr>
              <p:nvPr/>
            </p:nvCxnSpPr>
            <p:spPr bwMode="auto">
              <a:xfrm>
                <a:off x="1185163" y="5279584"/>
                <a:ext cx="4058" cy="34209"/>
              </a:xfrm>
              <a:prstGeom prst="line">
                <a:avLst/>
              </a:prstGeom>
              <a:grpFill/>
              <a:ln w="12700" algn="ctr">
                <a:solidFill>
                  <a:schemeClr val="accent6">
                    <a:lumMod val="75000"/>
                  </a:schemeClr>
                </a:solidFill>
                <a:round/>
                <a:headEnd/>
                <a:tailEnd/>
              </a:ln>
            </p:spPr>
          </p:cxnSp>
          <p:cxnSp>
            <p:nvCxnSpPr>
              <p:cNvPr id="129" name="Straight Connector 112"/>
              <p:cNvCxnSpPr>
                <a:cxnSpLocks noChangeShapeType="1"/>
              </p:cNvCxnSpPr>
              <p:nvPr/>
            </p:nvCxnSpPr>
            <p:spPr bwMode="auto">
              <a:xfrm>
                <a:off x="1165225" y="5284346"/>
                <a:ext cx="4058" cy="34209"/>
              </a:xfrm>
              <a:prstGeom prst="line">
                <a:avLst/>
              </a:prstGeom>
              <a:grpFill/>
              <a:ln w="12700" algn="ctr">
                <a:solidFill>
                  <a:schemeClr val="accent6">
                    <a:lumMod val="75000"/>
                  </a:schemeClr>
                </a:solidFill>
                <a:round/>
                <a:headEnd/>
                <a:tailEnd/>
              </a:ln>
            </p:spPr>
          </p:cxnSp>
        </p:grpSp>
        <p:sp>
          <p:nvSpPr>
            <p:cNvPr id="95" name="Line 51"/>
            <p:cNvSpPr>
              <a:spLocks noChangeShapeType="1"/>
            </p:cNvSpPr>
            <p:nvPr/>
          </p:nvSpPr>
          <p:spPr bwMode="auto">
            <a:xfrm flipH="1">
              <a:off x="8914309" y="3794736"/>
              <a:ext cx="268712" cy="0"/>
            </a:xfrm>
            <a:prstGeom prst="line">
              <a:avLst/>
            </a:prstGeom>
            <a:noFill/>
            <a:ln w="28575">
              <a:solidFill>
                <a:srgbClr val="008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100" name="Freeform 13"/>
            <p:cNvSpPr>
              <a:spLocks/>
            </p:cNvSpPr>
            <p:nvPr/>
          </p:nvSpPr>
          <p:spPr bwMode="auto">
            <a:xfrm>
              <a:off x="7709015" y="3541595"/>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01" name="Freeform 13"/>
            <p:cNvSpPr>
              <a:spLocks/>
            </p:cNvSpPr>
            <p:nvPr/>
          </p:nvSpPr>
          <p:spPr bwMode="auto">
            <a:xfrm>
              <a:off x="7910829" y="3641376"/>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02" name="Freeform 13"/>
            <p:cNvSpPr>
              <a:spLocks/>
            </p:cNvSpPr>
            <p:nvPr/>
          </p:nvSpPr>
          <p:spPr bwMode="auto">
            <a:xfrm>
              <a:off x="7570082" y="3707291"/>
              <a:ext cx="210290" cy="44421"/>
            </a:xfrm>
            <a:custGeom>
              <a:avLst/>
              <a:gdLst>
                <a:gd name="T0" fmla="*/ 0 w 681"/>
                <a:gd name="T1" fmla="*/ 2147483647 h 42"/>
                <a:gd name="T2" fmla="*/ 2147483647 w 681"/>
                <a:gd name="T3" fmla="*/ 2147483647 h 42"/>
                <a:gd name="T4" fmla="*/ 2147483647 w 681"/>
                <a:gd name="T5" fmla="*/ 0 h 42"/>
                <a:gd name="T6" fmla="*/ 2147483647 w 681"/>
                <a:gd name="T7" fmla="*/ 2147483647 h 42"/>
                <a:gd name="T8" fmla="*/ 2147483647 w 681"/>
                <a:gd name="T9" fmla="*/ 2147483647 h 42"/>
                <a:gd name="T10" fmla="*/ 2147483647 w 681"/>
                <a:gd name="T11" fmla="*/ 2147483647 h 42"/>
                <a:gd name="T12" fmla="*/ 0 60000 65536"/>
                <a:gd name="T13" fmla="*/ 0 60000 65536"/>
                <a:gd name="T14" fmla="*/ 0 60000 65536"/>
                <a:gd name="T15" fmla="*/ 0 60000 65536"/>
                <a:gd name="T16" fmla="*/ 0 60000 65536"/>
                <a:gd name="T17" fmla="*/ 0 60000 65536"/>
                <a:gd name="T18" fmla="*/ 0 w 681"/>
                <a:gd name="T19" fmla="*/ 0 h 42"/>
                <a:gd name="T20" fmla="*/ 681 w 681"/>
                <a:gd name="T21" fmla="*/ 42 h 42"/>
                <a:gd name="connsiteX0" fmla="*/ 0 w 939"/>
                <a:gd name="connsiteY0" fmla="*/ 30 h 42"/>
                <a:gd name="connsiteX1" fmla="*/ 335 w 939"/>
                <a:gd name="connsiteY1" fmla="*/ 37 h 42"/>
                <a:gd name="connsiteX2" fmla="*/ 493 w 939"/>
                <a:gd name="connsiteY2" fmla="*/ 0 h 42"/>
                <a:gd name="connsiteX3" fmla="*/ 686 w 939"/>
                <a:gd name="connsiteY3" fmla="*/ 37 h 42"/>
                <a:gd name="connsiteX4" fmla="*/ 848 w 939"/>
                <a:gd name="connsiteY4" fmla="*/ 23 h 42"/>
                <a:gd name="connsiteX5" fmla="*/ 939 w 939"/>
                <a:gd name="connsiteY5" fmla="*/ 23 h 42"/>
                <a:gd name="connsiteX0" fmla="*/ 0 w 939"/>
                <a:gd name="connsiteY0" fmla="*/ 30 h 41"/>
                <a:gd name="connsiteX1" fmla="*/ 168 w 939"/>
                <a:gd name="connsiteY1" fmla="*/ 19 h 41"/>
                <a:gd name="connsiteX2" fmla="*/ 335 w 939"/>
                <a:gd name="connsiteY2" fmla="*/ 37 h 41"/>
                <a:gd name="connsiteX3" fmla="*/ 493 w 939"/>
                <a:gd name="connsiteY3" fmla="*/ 0 h 41"/>
                <a:gd name="connsiteX4" fmla="*/ 686 w 939"/>
                <a:gd name="connsiteY4" fmla="*/ 37 h 41"/>
                <a:gd name="connsiteX5" fmla="*/ 848 w 939"/>
                <a:gd name="connsiteY5" fmla="*/ 23 h 41"/>
                <a:gd name="connsiteX6" fmla="*/ 939 w 939"/>
                <a:gd name="connsiteY6" fmla="*/ 23 h 41"/>
                <a:gd name="connsiteX0" fmla="*/ 0 w 1154"/>
                <a:gd name="connsiteY0" fmla="*/ 30 h 41"/>
                <a:gd name="connsiteX1" fmla="*/ 383 w 1154"/>
                <a:gd name="connsiteY1" fmla="*/ 19 h 41"/>
                <a:gd name="connsiteX2" fmla="*/ 550 w 1154"/>
                <a:gd name="connsiteY2" fmla="*/ 37 h 41"/>
                <a:gd name="connsiteX3" fmla="*/ 708 w 1154"/>
                <a:gd name="connsiteY3" fmla="*/ 0 h 41"/>
                <a:gd name="connsiteX4" fmla="*/ 901 w 1154"/>
                <a:gd name="connsiteY4" fmla="*/ 37 h 41"/>
                <a:gd name="connsiteX5" fmla="*/ 1063 w 1154"/>
                <a:gd name="connsiteY5" fmla="*/ 23 h 41"/>
                <a:gd name="connsiteX6" fmla="*/ 1154 w 1154"/>
                <a:gd name="connsiteY6" fmla="*/ 23 h 41"/>
                <a:gd name="connsiteX0" fmla="*/ 0 w 1412"/>
                <a:gd name="connsiteY0" fmla="*/ 30 h 41"/>
                <a:gd name="connsiteX1" fmla="*/ 641 w 1412"/>
                <a:gd name="connsiteY1" fmla="*/ 19 h 41"/>
                <a:gd name="connsiteX2" fmla="*/ 808 w 1412"/>
                <a:gd name="connsiteY2" fmla="*/ 37 h 41"/>
                <a:gd name="connsiteX3" fmla="*/ 966 w 1412"/>
                <a:gd name="connsiteY3" fmla="*/ 0 h 41"/>
                <a:gd name="connsiteX4" fmla="*/ 1159 w 1412"/>
                <a:gd name="connsiteY4" fmla="*/ 37 h 41"/>
                <a:gd name="connsiteX5" fmla="*/ 1321 w 1412"/>
                <a:gd name="connsiteY5" fmla="*/ 23 h 41"/>
                <a:gd name="connsiteX6" fmla="*/ 1412 w 1412"/>
                <a:gd name="connsiteY6" fmla="*/ 23 h 41"/>
                <a:gd name="connsiteX0" fmla="*/ 0 w 1412"/>
                <a:gd name="connsiteY0" fmla="*/ 30 h 41"/>
                <a:gd name="connsiteX1" fmla="*/ 252 w 1412"/>
                <a:gd name="connsiteY1" fmla="*/ 23 h 41"/>
                <a:gd name="connsiteX2" fmla="*/ 641 w 1412"/>
                <a:gd name="connsiteY2" fmla="*/ 19 h 41"/>
                <a:gd name="connsiteX3" fmla="*/ 808 w 1412"/>
                <a:gd name="connsiteY3" fmla="*/ 37 h 41"/>
                <a:gd name="connsiteX4" fmla="*/ 966 w 1412"/>
                <a:gd name="connsiteY4" fmla="*/ 0 h 41"/>
                <a:gd name="connsiteX5" fmla="*/ 1159 w 1412"/>
                <a:gd name="connsiteY5" fmla="*/ 37 h 41"/>
                <a:gd name="connsiteX6" fmla="*/ 1321 w 1412"/>
                <a:gd name="connsiteY6" fmla="*/ 23 h 41"/>
                <a:gd name="connsiteX7" fmla="*/ 1412 w 1412"/>
                <a:gd name="connsiteY7" fmla="*/ 23 h 41"/>
                <a:gd name="connsiteX0" fmla="*/ 0 w 1412"/>
                <a:gd name="connsiteY0" fmla="*/ 30 h 41"/>
                <a:gd name="connsiteX1" fmla="*/ 252 w 1412"/>
                <a:gd name="connsiteY1" fmla="*/ 2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32 w 1412"/>
                <a:gd name="connsiteY2" fmla="*/ 21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641 w 1412"/>
                <a:gd name="connsiteY3" fmla="*/ 19 h 41"/>
                <a:gd name="connsiteX4" fmla="*/ 808 w 1412"/>
                <a:gd name="connsiteY4" fmla="*/ 37 h 41"/>
                <a:gd name="connsiteX5" fmla="*/ 966 w 1412"/>
                <a:gd name="connsiteY5" fmla="*/ 0 h 41"/>
                <a:gd name="connsiteX6" fmla="*/ 1159 w 1412"/>
                <a:gd name="connsiteY6" fmla="*/ 37 h 41"/>
                <a:gd name="connsiteX7" fmla="*/ 1321 w 1412"/>
                <a:gd name="connsiteY7" fmla="*/ 23 h 41"/>
                <a:gd name="connsiteX8" fmla="*/ 1412 w 1412"/>
                <a:gd name="connsiteY8" fmla="*/ 23 h 41"/>
                <a:gd name="connsiteX0" fmla="*/ 0 w 1412"/>
                <a:gd name="connsiteY0" fmla="*/ 30 h 41"/>
                <a:gd name="connsiteX1" fmla="*/ 238 w 1412"/>
                <a:gd name="connsiteY1" fmla="*/ 33 h 41"/>
                <a:gd name="connsiteX2" fmla="*/ 402 w 1412"/>
                <a:gd name="connsiteY2" fmla="*/ 15 h 41"/>
                <a:gd name="connsiteX3" fmla="*/ 536 w 1412"/>
                <a:gd name="connsiteY3" fmla="*/ 1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1"/>
                <a:gd name="connsiteX1" fmla="*/ 238 w 1412"/>
                <a:gd name="connsiteY1" fmla="*/ 33 h 41"/>
                <a:gd name="connsiteX2" fmla="*/ 402 w 1412"/>
                <a:gd name="connsiteY2" fmla="*/ 15 h 41"/>
                <a:gd name="connsiteX3" fmla="*/ 536 w 1412"/>
                <a:gd name="connsiteY3" fmla="*/ 27 h 41"/>
                <a:gd name="connsiteX4" fmla="*/ 641 w 1412"/>
                <a:gd name="connsiteY4" fmla="*/ 19 h 41"/>
                <a:gd name="connsiteX5" fmla="*/ 808 w 1412"/>
                <a:gd name="connsiteY5" fmla="*/ 37 h 41"/>
                <a:gd name="connsiteX6" fmla="*/ 966 w 1412"/>
                <a:gd name="connsiteY6" fmla="*/ 0 h 41"/>
                <a:gd name="connsiteX7" fmla="*/ 1159 w 1412"/>
                <a:gd name="connsiteY7" fmla="*/ 37 h 41"/>
                <a:gd name="connsiteX8" fmla="*/ 1321 w 1412"/>
                <a:gd name="connsiteY8" fmla="*/ 23 h 41"/>
                <a:gd name="connsiteX9" fmla="*/ 1412 w 1412"/>
                <a:gd name="connsiteY9" fmla="*/ 23 h 41"/>
                <a:gd name="connsiteX0" fmla="*/ 0 w 1412"/>
                <a:gd name="connsiteY0" fmla="*/ 30 h 46"/>
                <a:gd name="connsiteX1" fmla="*/ 255 w 1412"/>
                <a:gd name="connsiteY1" fmla="*/ 43 h 46"/>
                <a:gd name="connsiteX2" fmla="*/ 402 w 1412"/>
                <a:gd name="connsiteY2" fmla="*/ 15 h 46"/>
                <a:gd name="connsiteX3" fmla="*/ 536 w 1412"/>
                <a:gd name="connsiteY3" fmla="*/ 27 h 46"/>
                <a:gd name="connsiteX4" fmla="*/ 641 w 1412"/>
                <a:gd name="connsiteY4" fmla="*/ 19 h 46"/>
                <a:gd name="connsiteX5" fmla="*/ 808 w 1412"/>
                <a:gd name="connsiteY5" fmla="*/ 37 h 46"/>
                <a:gd name="connsiteX6" fmla="*/ 966 w 1412"/>
                <a:gd name="connsiteY6" fmla="*/ 0 h 46"/>
                <a:gd name="connsiteX7" fmla="*/ 1159 w 1412"/>
                <a:gd name="connsiteY7" fmla="*/ 37 h 46"/>
                <a:gd name="connsiteX8" fmla="*/ 1321 w 1412"/>
                <a:gd name="connsiteY8" fmla="*/ 23 h 46"/>
                <a:gd name="connsiteX9" fmla="*/ 1412 w 1412"/>
                <a:gd name="connsiteY9" fmla="*/ 23 h 46"/>
                <a:gd name="connsiteX0" fmla="*/ 0 w 1321"/>
                <a:gd name="connsiteY0" fmla="*/ 30 h 46"/>
                <a:gd name="connsiteX1" fmla="*/ 255 w 1321"/>
                <a:gd name="connsiteY1" fmla="*/ 43 h 46"/>
                <a:gd name="connsiteX2" fmla="*/ 402 w 1321"/>
                <a:gd name="connsiteY2" fmla="*/ 15 h 46"/>
                <a:gd name="connsiteX3" fmla="*/ 536 w 1321"/>
                <a:gd name="connsiteY3" fmla="*/ 27 h 46"/>
                <a:gd name="connsiteX4" fmla="*/ 641 w 1321"/>
                <a:gd name="connsiteY4" fmla="*/ 19 h 46"/>
                <a:gd name="connsiteX5" fmla="*/ 808 w 1321"/>
                <a:gd name="connsiteY5" fmla="*/ 37 h 46"/>
                <a:gd name="connsiteX6" fmla="*/ 966 w 1321"/>
                <a:gd name="connsiteY6" fmla="*/ 0 h 46"/>
                <a:gd name="connsiteX7" fmla="*/ 1159 w 1321"/>
                <a:gd name="connsiteY7" fmla="*/ 37 h 46"/>
                <a:gd name="connsiteX8" fmla="*/ 1321 w 1321"/>
                <a:gd name="connsiteY8" fmla="*/ 23 h 46"/>
                <a:gd name="connsiteX0" fmla="*/ 0 w 1159"/>
                <a:gd name="connsiteY0" fmla="*/ 30 h 46"/>
                <a:gd name="connsiteX1" fmla="*/ 255 w 1159"/>
                <a:gd name="connsiteY1" fmla="*/ 43 h 46"/>
                <a:gd name="connsiteX2" fmla="*/ 402 w 1159"/>
                <a:gd name="connsiteY2" fmla="*/ 15 h 46"/>
                <a:gd name="connsiteX3" fmla="*/ 536 w 1159"/>
                <a:gd name="connsiteY3" fmla="*/ 27 h 46"/>
                <a:gd name="connsiteX4" fmla="*/ 641 w 1159"/>
                <a:gd name="connsiteY4" fmla="*/ 19 h 46"/>
                <a:gd name="connsiteX5" fmla="*/ 808 w 1159"/>
                <a:gd name="connsiteY5" fmla="*/ 37 h 46"/>
                <a:gd name="connsiteX6" fmla="*/ 966 w 1159"/>
                <a:gd name="connsiteY6" fmla="*/ 0 h 46"/>
                <a:gd name="connsiteX7" fmla="*/ 1159 w 1159"/>
                <a:gd name="connsiteY7" fmla="*/ 37 h 46"/>
                <a:gd name="connsiteX0" fmla="*/ 0 w 966"/>
                <a:gd name="connsiteY0" fmla="*/ 30 h 46"/>
                <a:gd name="connsiteX1" fmla="*/ 255 w 966"/>
                <a:gd name="connsiteY1" fmla="*/ 43 h 46"/>
                <a:gd name="connsiteX2" fmla="*/ 402 w 966"/>
                <a:gd name="connsiteY2" fmla="*/ 15 h 46"/>
                <a:gd name="connsiteX3" fmla="*/ 536 w 966"/>
                <a:gd name="connsiteY3" fmla="*/ 27 h 46"/>
                <a:gd name="connsiteX4" fmla="*/ 641 w 966"/>
                <a:gd name="connsiteY4" fmla="*/ 19 h 46"/>
                <a:gd name="connsiteX5" fmla="*/ 808 w 966"/>
                <a:gd name="connsiteY5" fmla="*/ 37 h 46"/>
                <a:gd name="connsiteX6" fmla="*/ 966 w 966"/>
                <a:gd name="connsiteY6" fmla="*/ 0 h 46"/>
                <a:gd name="connsiteX0" fmla="*/ 0 w 808"/>
                <a:gd name="connsiteY0" fmla="*/ 18 h 34"/>
                <a:gd name="connsiteX1" fmla="*/ 255 w 808"/>
                <a:gd name="connsiteY1" fmla="*/ 31 h 34"/>
                <a:gd name="connsiteX2" fmla="*/ 402 w 808"/>
                <a:gd name="connsiteY2" fmla="*/ 3 h 34"/>
                <a:gd name="connsiteX3" fmla="*/ 536 w 808"/>
                <a:gd name="connsiteY3" fmla="*/ 15 h 34"/>
                <a:gd name="connsiteX4" fmla="*/ 641 w 808"/>
                <a:gd name="connsiteY4" fmla="*/ 7 h 34"/>
                <a:gd name="connsiteX5" fmla="*/ 808 w 808"/>
                <a:gd name="connsiteY5" fmla="*/ 25 h 34"/>
                <a:gd name="connsiteX0" fmla="*/ 0 w 641"/>
                <a:gd name="connsiteY0" fmla="*/ 18 h 34"/>
                <a:gd name="connsiteX1" fmla="*/ 255 w 641"/>
                <a:gd name="connsiteY1" fmla="*/ 31 h 34"/>
                <a:gd name="connsiteX2" fmla="*/ 402 w 641"/>
                <a:gd name="connsiteY2" fmla="*/ 3 h 34"/>
                <a:gd name="connsiteX3" fmla="*/ 536 w 641"/>
                <a:gd name="connsiteY3" fmla="*/ 15 h 34"/>
                <a:gd name="connsiteX4" fmla="*/ 641 w 641"/>
                <a:gd name="connsiteY4" fmla="*/ 7 h 34"/>
                <a:gd name="connsiteX0" fmla="*/ 0 w 536"/>
                <a:gd name="connsiteY0" fmla="*/ 18 h 34"/>
                <a:gd name="connsiteX1" fmla="*/ 255 w 536"/>
                <a:gd name="connsiteY1" fmla="*/ 31 h 34"/>
                <a:gd name="connsiteX2" fmla="*/ 402 w 536"/>
                <a:gd name="connsiteY2" fmla="*/ 3 h 34"/>
                <a:gd name="connsiteX3" fmla="*/ 536 w 536"/>
                <a:gd name="connsiteY3" fmla="*/ 15 h 34"/>
              </a:gdLst>
              <a:ahLst/>
              <a:cxnLst>
                <a:cxn ang="0">
                  <a:pos x="connsiteX0" y="connsiteY0"/>
                </a:cxn>
                <a:cxn ang="0">
                  <a:pos x="connsiteX1" y="connsiteY1"/>
                </a:cxn>
                <a:cxn ang="0">
                  <a:pos x="connsiteX2" y="connsiteY2"/>
                </a:cxn>
                <a:cxn ang="0">
                  <a:pos x="connsiteX3" y="connsiteY3"/>
                </a:cxn>
              </a:cxnLst>
              <a:rect l="l" t="t" r="r" b="b"/>
              <a:pathLst>
                <a:path w="536" h="34">
                  <a:moveTo>
                    <a:pt x="0" y="18"/>
                  </a:moveTo>
                  <a:cubicBezTo>
                    <a:pt x="79" y="19"/>
                    <a:pt x="188" y="34"/>
                    <a:pt x="255" y="31"/>
                  </a:cubicBezTo>
                  <a:cubicBezTo>
                    <a:pt x="322" y="29"/>
                    <a:pt x="355" y="6"/>
                    <a:pt x="402" y="3"/>
                  </a:cubicBezTo>
                  <a:cubicBezTo>
                    <a:pt x="449" y="0"/>
                    <a:pt x="496" y="14"/>
                    <a:pt x="536" y="15"/>
                  </a:cubicBezTo>
                </a:path>
              </a:pathLst>
            </a:custGeom>
            <a:solidFill>
              <a:srgbClr val="FFFFFF">
                <a:lumMod val="65000"/>
              </a:srgbClr>
            </a:solidFill>
            <a:ln w="38100">
              <a:solidFill>
                <a:srgbClr val="FFFFFF">
                  <a:lumMod val="65000"/>
                </a:srgbClr>
              </a:solidFill>
              <a:round/>
              <a:headEnd/>
              <a:tailEnd/>
            </a:ln>
          </p:spPr>
          <p:txBody>
            <a:bodyPr>
              <a:noAutofit/>
            </a:bodyPr>
            <a:lstStyle/>
            <a:p>
              <a:pPr algn="ctr" defTabSz="914356" eaLnBrk="0" fontAlgn="base" hangingPunct="0">
                <a:spcBef>
                  <a:spcPct val="0"/>
                </a:spcBef>
                <a:spcAft>
                  <a:spcPct val="0"/>
                </a:spcAft>
                <a:defRPr/>
              </a:pPr>
              <a:endParaRPr lang="en-US" sz="1200" b="1" kern="0" dirty="0">
                <a:latin typeface="Helvetica"/>
                <a:cs typeface="Helvetica"/>
              </a:endParaRPr>
            </a:p>
          </p:txBody>
        </p:sp>
        <p:sp>
          <p:nvSpPr>
            <p:cNvPr id="107" name="Line 51"/>
            <p:cNvSpPr>
              <a:spLocks noChangeShapeType="1"/>
            </p:cNvSpPr>
            <p:nvPr/>
          </p:nvSpPr>
          <p:spPr bwMode="auto">
            <a:xfrm>
              <a:off x="8854674" y="4018887"/>
              <a:ext cx="0" cy="329799"/>
            </a:xfrm>
            <a:prstGeom prst="line">
              <a:avLst/>
            </a:prstGeom>
            <a:noFill/>
            <a:ln w="38100">
              <a:solidFill>
                <a:srgbClr val="FF0000"/>
              </a:solidFill>
              <a:round/>
              <a:headEnd/>
              <a:tailEnd type="triangle" w="med" len="med"/>
            </a:ln>
          </p:spPr>
          <p:txBody>
            <a:bodyPr>
              <a:noAutofit/>
            </a:bodyPr>
            <a:lstStyle/>
            <a:p>
              <a:pPr algn="ctr" defTabSz="914356" fontAlgn="base">
                <a:spcBef>
                  <a:spcPct val="0"/>
                </a:spcBef>
                <a:spcAft>
                  <a:spcPct val="0"/>
                </a:spcAft>
                <a:defRPr/>
              </a:pPr>
              <a:endParaRPr lang="en-US" sz="1200" b="1" i="1" kern="0" dirty="0">
                <a:latin typeface="Helvetica"/>
                <a:cs typeface="Helvetica"/>
              </a:endParaRPr>
            </a:p>
          </p:txBody>
        </p:sp>
        <p:sp>
          <p:nvSpPr>
            <p:cNvPr id="456" name="TextBox 455"/>
            <p:cNvSpPr txBox="1"/>
            <p:nvPr/>
          </p:nvSpPr>
          <p:spPr>
            <a:xfrm>
              <a:off x="9297069" y="3834335"/>
              <a:ext cx="672568" cy="542850"/>
            </a:xfrm>
            <a:prstGeom prst="rect">
              <a:avLst/>
            </a:prstGeom>
            <a:noFill/>
          </p:spPr>
          <p:txBody>
            <a:bodyPr wrap="square" lIns="0" tIns="0" rIns="0" bIns="0" rtlCol="0" anchor="ctr">
              <a:noAutofit/>
            </a:bodyPr>
            <a:lstStyle/>
            <a:p>
              <a:pPr algn="ctr" defTabSz="914356">
                <a:defRPr/>
              </a:pPr>
              <a:r>
                <a:rPr lang="en-US" sz="1600" b="1" kern="0" dirty="0">
                  <a:latin typeface="Arial" pitchFamily="34" charset="0"/>
                  <a:cs typeface="Arial" pitchFamily="34" charset="0"/>
                </a:rPr>
                <a:t>RDR6</a:t>
              </a:r>
            </a:p>
          </p:txBody>
        </p:sp>
      </p:grpSp>
      <p:sp>
        <p:nvSpPr>
          <p:cNvPr id="457" name="TextBox 456"/>
          <p:cNvSpPr txBox="1"/>
          <p:nvPr/>
        </p:nvSpPr>
        <p:spPr>
          <a:xfrm>
            <a:off x="4633279" y="4017326"/>
            <a:ext cx="2992395" cy="584775"/>
          </a:xfrm>
          <a:prstGeom prst="rect">
            <a:avLst/>
          </a:prstGeom>
          <a:noFill/>
        </p:spPr>
        <p:txBody>
          <a:bodyPr wrap="square" rtlCol="0">
            <a:spAutoFit/>
          </a:bodyPr>
          <a:lstStyle/>
          <a:p>
            <a:pPr algn="ctr"/>
            <a:r>
              <a:rPr lang="en-US" sz="1600" b="1" dirty="0">
                <a:solidFill>
                  <a:srgbClr val="00B050"/>
                </a:solidFill>
                <a:latin typeface="Arial" pitchFamily="34" charset="0"/>
                <a:cs typeface="Arial" pitchFamily="34" charset="0"/>
              </a:rPr>
              <a:t>DICER-like </a:t>
            </a:r>
            <a:r>
              <a:rPr lang="en-US" sz="1600" b="1" dirty="0">
                <a:latin typeface="Arial" pitchFamily="34" charset="0"/>
                <a:cs typeface="Arial" pitchFamily="34" charset="0"/>
              </a:rPr>
              <a:t>cleaves precisely to make phasiRNAs</a:t>
            </a:r>
          </a:p>
        </p:txBody>
      </p:sp>
      <p:sp>
        <p:nvSpPr>
          <p:cNvPr id="97" name="TextBox 96"/>
          <p:cNvSpPr txBox="1"/>
          <p:nvPr/>
        </p:nvSpPr>
        <p:spPr>
          <a:xfrm>
            <a:off x="7902816" y="2472098"/>
            <a:ext cx="1367194" cy="646331"/>
          </a:xfrm>
          <a:prstGeom prst="rect">
            <a:avLst/>
          </a:prstGeom>
          <a:solidFill>
            <a:srgbClr val="A7FFA7"/>
          </a:solidFill>
          <a:ln w="19050">
            <a:solidFill>
              <a:srgbClr val="0000FF"/>
            </a:solidFill>
          </a:ln>
        </p:spPr>
        <p:txBody>
          <a:bodyPr wrap="square" rtlCol="0">
            <a:spAutoFit/>
          </a:bodyPr>
          <a:lstStyle/>
          <a:p>
            <a:r>
              <a:rPr lang="en-US" dirty="0">
                <a:latin typeface="Arial" panose="020B0604020202020204" pitchFamily="34" charset="0"/>
                <a:cs typeface="Arial" panose="020B0604020202020204" pitchFamily="34" charset="0"/>
              </a:rPr>
              <a:t>Ribosome-protected  </a:t>
            </a:r>
            <a:endParaRPr lang="en-US" dirty="0">
              <a:solidFill>
                <a:srgbClr val="FF0000"/>
              </a:solidFill>
              <a:latin typeface="Arial" panose="020B0604020202020204" pitchFamily="34" charset="0"/>
              <a:cs typeface="Arial" panose="020B0604020202020204" pitchFamily="34" charset="0"/>
            </a:endParaRPr>
          </a:p>
        </p:txBody>
      </p:sp>
      <p:sp>
        <p:nvSpPr>
          <p:cNvPr id="449" name="Rectangle 448">
            <a:extLst>
              <a:ext uri="{FF2B5EF4-FFF2-40B4-BE49-F238E27FC236}">
                <a16:creationId xmlns:a16="http://schemas.microsoft.com/office/drawing/2014/main" id="{47BF3A69-0799-A5DF-462F-85F84B8D4F8F}"/>
              </a:ext>
            </a:extLst>
          </p:cNvPr>
          <p:cNvSpPr/>
          <p:nvPr/>
        </p:nvSpPr>
        <p:spPr>
          <a:xfrm>
            <a:off x="2036932" y="1315718"/>
            <a:ext cx="2956014" cy="519741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extBox 449">
            <a:extLst>
              <a:ext uri="{FF2B5EF4-FFF2-40B4-BE49-F238E27FC236}">
                <a16:creationId xmlns:a16="http://schemas.microsoft.com/office/drawing/2014/main" id="{544A43D3-7547-E8F5-8B99-C4B3A9531A1D}"/>
              </a:ext>
            </a:extLst>
          </p:cNvPr>
          <p:cNvSpPr txBox="1"/>
          <p:nvPr/>
        </p:nvSpPr>
        <p:spPr>
          <a:xfrm>
            <a:off x="2000710" y="1620306"/>
            <a:ext cx="3022934" cy="3785652"/>
          </a:xfrm>
          <a:prstGeom prst="rect">
            <a:avLst/>
          </a:prstGeom>
          <a:noFill/>
        </p:spPr>
        <p:txBody>
          <a:bodyPr wrap="square" rtlCol="0">
            <a:spAutoFit/>
          </a:bodyPr>
          <a:lstStyle/>
          <a:p>
            <a:r>
              <a:rPr lang="en-US" sz="2400" dirty="0"/>
              <a:t>Many similarities to meiotic piRNAs</a:t>
            </a:r>
          </a:p>
          <a:p>
            <a:endParaRPr lang="en-US" sz="2400" dirty="0"/>
          </a:p>
          <a:p>
            <a:pPr marL="342900" indent="-342900">
              <a:buFont typeface="Wingdings" panose="05000000000000000000" pitchFamily="2" charset="2"/>
              <a:buChar char="v"/>
            </a:pPr>
            <a:r>
              <a:rPr lang="en-US" sz="2400" dirty="0"/>
              <a:t>Few if any mRNA targets</a:t>
            </a:r>
          </a:p>
          <a:p>
            <a:pPr marL="342900" indent="-342900">
              <a:buFont typeface="Wingdings" panose="05000000000000000000" pitchFamily="2" charset="2"/>
              <a:buChar char="v"/>
            </a:pPr>
            <a:r>
              <a:rPr lang="en-US" sz="2400" dirty="0"/>
              <a:t>Very abundant</a:t>
            </a:r>
          </a:p>
          <a:p>
            <a:pPr marL="342900" indent="-342900">
              <a:buFont typeface="Wingdings" panose="05000000000000000000" pitchFamily="2" charset="2"/>
              <a:buChar char="v"/>
            </a:pPr>
            <a:r>
              <a:rPr lang="en-US" sz="2400" dirty="0"/>
              <a:t>If missing, male sterility</a:t>
            </a:r>
          </a:p>
          <a:p>
            <a:endParaRPr lang="en-US" sz="2400" dirty="0"/>
          </a:p>
          <a:p>
            <a:r>
              <a:rPr lang="en-US" sz="2400" dirty="0"/>
              <a:t>Functions???</a:t>
            </a:r>
          </a:p>
        </p:txBody>
      </p:sp>
      <p:grpSp>
        <p:nvGrpSpPr>
          <p:cNvPr id="451" name="Group 483">
            <a:extLst>
              <a:ext uri="{FF2B5EF4-FFF2-40B4-BE49-F238E27FC236}">
                <a16:creationId xmlns:a16="http://schemas.microsoft.com/office/drawing/2014/main" id="{606D603E-7ECB-5555-AD9E-D0ABEC7FE970}"/>
              </a:ext>
            </a:extLst>
          </p:cNvPr>
          <p:cNvGrpSpPr/>
          <p:nvPr/>
        </p:nvGrpSpPr>
        <p:grpSpPr>
          <a:xfrm>
            <a:off x="9825166" y="5669695"/>
            <a:ext cx="242444" cy="91851"/>
            <a:chOff x="2804192" y="6351858"/>
            <a:chExt cx="242444" cy="91851"/>
          </a:xfrm>
        </p:grpSpPr>
        <p:cxnSp>
          <p:nvCxnSpPr>
            <p:cNvPr id="452" name="Straight Connector 113">
              <a:extLst>
                <a:ext uri="{FF2B5EF4-FFF2-40B4-BE49-F238E27FC236}">
                  <a16:creationId xmlns:a16="http://schemas.microsoft.com/office/drawing/2014/main" id="{1DD8827E-AF4A-928E-2FD3-6D607F9DE1B7}"/>
                </a:ext>
              </a:extLst>
            </p:cNvPr>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FF0000"/>
              </a:solidFill>
              <a:round/>
              <a:headEnd/>
              <a:tailEnd/>
            </a:ln>
          </p:spPr>
        </p:cxnSp>
        <p:cxnSp>
          <p:nvCxnSpPr>
            <p:cNvPr id="453" name="Straight Connector 114">
              <a:extLst>
                <a:ext uri="{FF2B5EF4-FFF2-40B4-BE49-F238E27FC236}">
                  <a16:creationId xmlns:a16="http://schemas.microsoft.com/office/drawing/2014/main" id="{6365B1EB-77E3-3C30-3DDB-BF749928E3AF}"/>
                </a:ext>
              </a:extLst>
            </p:cNvPr>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FF0000"/>
              </a:solidFill>
              <a:round/>
              <a:headEnd/>
              <a:tailEnd/>
            </a:ln>
          </p:spPr>
        </p:cxnSp>
        <p:cxnSp>
          <p:nvCxnSpPr>
            <p:cNvPr id="454" name="Straight Connector 115">
              <a:extLst>
                <a:ext uri="{FF2B5EF4-FFF2-40B4-BE49-F238E27FC236}">
                  <a16:creationId xmlns:a16="http://schemas.microsoft.com/office/drawing/2014/main" id="{91F9C60D-F4B1-B182-452A-50C051771958}"/>
                </a:ext>
              </a:extLst>
            </p:cNvPr>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FF0000"/>
              </a:solidFill>
              <a:round/>
              <a:headEnd/>
              <a:tailEnd/>
            </a:ln>
          </p:spPr>
        </p:cxnSp>
        <p:cxnSp>
          <p:nvCxnSpPr>
            <p:cNvPr id="455" name="Straight Connector 116">
              <a:extLst>
                <a:ext uri="{FF2B5EF4-FFF2-40B4-BE49-F238E27FC236}">
                  <a16:creationId xmlns:a16="http://schemas.microsoft.com/office/drawing/2014/main" id="{5C9EC15B-7E42-978F-69A8-D9E241B02966}"/>
                </a:ext>
              </a:extLst>
            </p:cNvPr>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FF0000"/>
              </a:solidFill>
              <a:round/>
              <a:headEnd/>
              <a:tailEnd/>
            </a:ln>
          </p:spPr>
        </p:cxnSp>
        <p:cxnSp>
          <p:nvCxnSpPr>
            <p:cNvPr id="458" name="Straight Connector 117">
              <a:extLst>
                <a:ext uri="{FF2B5EF4-FFF2-40B4-BE49-F238E27FC236}">
                  <a16:creationId xmlns:a16="http://schemas.microsoft.com/office/drawing/2014/main" id="{C3E1DC26-E29B-2B00-84D2-732CA61D07C9}"/>
                </a:ext>
              </a:extLst>
            </p:cNvPr>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FF0000"/>
              </a:solidFill>
              <a:round/>
              <a:headEnd/>
              <a:tailEnd/>
            </a:ln>
          </p:spPr>
        </p:cxnSp>
        <p:cxnSp>
          <p:nvCxnSpPr>
            <p:cNvPr id="459" name="Straight Connector 118">
              <a:extLst>
                <a:ext uri="{FF2B5EF4-FFF2-40B4-BE49-F238E27FC236}">
                  <a16:creationId xmlns:a16="http://schemas.microsoft.com/office/drawing/2014/main" id="{B8C3214B-CA6B-B92F-2690-E99ECD8070E5}"/>
                </a:ext>
              </a:extLst>
            </p:cNvPr>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FF0000"/>
              </a:solidFill>
              <a:round/>
              <a:headEnd/>
              <a:tailEnd/>
            </a:ln>
          </p:spPr>
        </p:cxnSp>
        <p:cxnSp>
          <p:nvCxnSpPr>
            <p:cNvPr id="460" name="Straight Connector 459">
              <a:extLst>
                <a:ext uri="{FF2B5EF4-FFF2-40B4-BE49-F238E27FC236}">
                  <a16:creationId xmlns:a16="http://schemas.microsoft.com/office/drawing/2014/main" id="{50B3D640-BD2E-29D1-07F5-AB3945218806}"/>
                </a:ext>
              </a:extLst>
            </p:cNvPr>
            <p:cNvCxnSpPr/>
            <p:nvPr/>
          </p:nvCxnSpPr>
          <p:spPr>
            <a:xfrm flipV="1">
              <a:off x="2804192" y="6351858"/>
              <a:ext cx="242444" cy="50767"/>
            </a:xfrm>
            <a:prstGeom prst="line">
              <a:avLst/>
            </a:prstGeom>
            <a:grpFill/>
            <a:ln w="19050" algn="ctr">
              <a:solidFill>
                <a:srgbClr val="FF0000"/>
              </a:solidFill>
              <a:round/>
              <a:headEnd/>
              <a:tailEnd/>
            </a:ln>
          </p:spPr>
        </p:cxnSp>
        <p:cxnSp>
          <p:nvCxnSpPr>
            <p:cNvPr id="461" name="Straight Connector 112">
              <a:extLst>
                <a:ext uri="{FF2B5EF4-FFF2-40B4-BE49-F238E27FC236}">
                  <a16:creationId xmlns:a16="http://schemas.microsoft.com/office/drawing/2014/main" id="{D4BF6D72-7FCD-1A17-41E6-FBCE83CE3C40}"/>
                </a:ext>
              </a:extLst>
            </p:cNvPr>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FF0000"/>
              </a:solidFill>
              <a:round/>
              <a:headEnd/>
              <a:tailEnd/>
            </a:ln>
          </p:spPr>
        </p:cxnSp>
        <p:cxnSp>
          <p:nvCxnSpPr>
            <p:cNvPr id="462" name="Straight Connector 112">
              <a:extLst>
                <a:ext uri="{FF2B5EF4-FFF2-40B4-BE49-F238E27FC236}">
                  <a16:creationId xmlns:a16="http://schemas.microsoft.com/office/drawing/2014/main" id="{BA59FDC8-6CDE-49E8-0564-D332D3BEC2FA}"/>
                </a:ext>
              </a:extLst>
            </p:cNvPr>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FF0000"/>
              </a:solidFill>
              <a:round/>
              <a:headEnd/>
              <a:tailEnd/>
            </a:ln>
          </p:spPr>
        </p:cxnSp>
      </p:grpSp>
      <p:grpSp>
        <p:nvGrpSpPr>
          <p:cNvPr id="463" name="Group 483">
            <a:extLst>
              <a:ext uri="{FF2B5EF4-FFF2-40B4-BE49-F238E27FC236}">
                <a16:creationId xmlns:a16="http://schemas.microsoft.com/office/drawing/2014/main" id="{FFDC69ED-5ED0-31B0-8BE1-9CD86BD36837}"/>
              </a:ext>
            </a:extLst>
          </p:cNvPr>
          <p:cNvGrpSpPr/>
          <p:nvPr/>
        </p:nvGrpSpPr>
        <p:grpSpPr>
          <a:xfrm>
            <a:off x="10702536" y="5708102"/>
            <a:ext cx="242444" cy="91851"/>
            <a:chOff x="2804192" y="6351858"/>
            <a:chExt cx="242444" cy="91851"/>
          </a:xfrm>
        </p:grpSpPr>
        <p:cxnSp>
          <p:nvCxnSpPr>
            <p:cNvPr id="464" name="Straight Connector 113">
              <a:extLst>
                <a:ext uri="{FF2B5EF4-FFF2-40B4-BE49-F238E27FC236}">
                  <a16:creationId xmlns:a16="http://schemas.microsoft.com/office/drawing/2014/main" id="{5F43A4B5-910B-4DBA-17F7-FA3F04CDA0E0}"/>
                </a:ext>
              </a:extLst>
            </p:cNvPr>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FF0000"/>
              </a:solidFill>
              <a:round/>
              <a:headEnd/>
              <a:tailEnd/>
            </a:ln>
          </p:spPr>
        </p:cxnSp>
        <p:cxnSp>
          <p:nvCxnSpPr>
            <p:cNvPr id="465" name="Straight Connector 114">
              <a:extLst>
                <a:ext uri="{FF2B5EF4-FFF2-40B4-BE49-F238E27FC236}">
                  <a16:creationId xmlns:a16="http://schemas.microsoft.com/office/drawing/2014/main" id="{FDB28DCC-92E0-B276-A42C-20F5B71872FD}"/>
                </a:ext>
              </a:extLst>
            </p:cNvPr>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FF0000"/>
              </a:solidFill>
              <a:round/>
              <a:headEnd/>
              <a:tailEnd/>
            </a:ln>
          </p:spPr>
        </p:cxnSp>
        <p:cxnSp>
          <p:nvCxnSpPr>
            <p:cNvPr id="467" name="Straight Connector 115">
              <a:extLst>
                <a:ext uri="{FF2B5EF4-FFF2-40B4-BE49-F238E27FC236}">
                  <a16:creationId xmlns:a16="http://schemas.microsoft.com/office/drawing/2014/main" id="{52B728BD-94BC-6537-5C93-3E6C2140B1AE}"/>
                </a:ext>
              </a:extLst>
            </p:cNvPr>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FF0000"/>
              </a:solidFill>
              <a:round/>
              <a:headEnd/>
              <a:tailEnd/>
            </a:ln>
          </p:spPr>
        </p:cxnSp>
        <p:cxnSp>
          <p:nvCxnSpPr>
            <p:cNvPr id="468" name="Straight Connector 116">
              <a:extLst>
                <a:ext uri="{FF2B5EF4-FFF2-40B4-BE49-F238E27FC236}">
                  <a16:creationId xmlns:a16="http://schemas.microsoft.com/office/drawing/2014/main" id="{2429030A-81F0-BB7C-E52A-F6CB82F10E89}"/>
                </a:ext>
              </a:extLst>
            </p:cNvPr>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FF0000"/>
              </a:solidFill>
              <a:round/>
              <a:headEnd/>
              <a:tailEnd/>
            </a:ln>
          </p:spPr>
        </p:cxnSp>
        <p:cxnSp>
          <p:nvCxnSpPr>
            <p:cNvPr id="475" name="Straight Connector 117">
              <a:extLst>
                <a:ext uri="{FF2B5EF4-FFF2-40B4-BE49-F238E27FC236}">
                  <a16:creationId xmlns:a16="http://schemas.microsoft.com/office/drawing/2014/main" id="{87C84889-99AD-A8CF-24A2-07C6AC2FBDF9}"/>
                </a:ext>
              </a:extLst>
            </p:cNvPr>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FF0000"/>
              </a:solidFill>
              <a:round/>
              <a:headEnd/>
              <a:tailEnd/>
            </a:ln>
          </p:spPr>
        </p:cxnSp>
        <p:cxnSp>
          <p:nvCxnSpPr>
            <p:cNvPr id="476" name="Straight Connector 118">
              <a:extLst>
                <a:ext uri="{FF2B5EF4-FFF2-40B4-BE49-F238E27FC236}">
                  <a16:creationId xmlns:a16="http://schemas.microsoft.com/office/drawing/2014/main" id="{9E1B518E-3C86-50AE-8769-9047966BF4F2}"/>
                </a:ext>
              </a:extLst>
            </p:cNvPr>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FF0000"/>
              </a:solidFill>
              <a:round/>
              <a:headEnd/>
              <a:tailEnd/>
            </a:ln>
          </p:spPr>
        </p:cxnSp>
        <p:cxnSp>
          <p:nvCxnSpPr>
            <p:cNvPr id="480" name="Straight Connector 479">
              <a:extLst>
                <a:ext uri="{FF2B5EF4-FFF2-40B4-BE49-F238E27FC236}">
                  <a16:creationId xmlns:a16="http://schemas.microsoft.com/office/drawing/2014/main" id="{44C55304-4B5A-3B72-2C14-9AEE7B01A261}"/>
                </a:ext>
              </a:extLst>
            </p:cNvPr>
            <p:cNvCxnSpPr/>
            <p:nvPr/>
          </p:nvCxnSpPr>
          <p:spPr>
            <a:xfrm flipV="1">
              <a:off x="2804192" y="6351858"/>
              <a:ext cx="242444" cy="50767"/>
            </a:xfrm>
            <a:prstGeom prst="line">
              <a:avLst/>
            </a:prstGeom>
            <a:grpFill/>
            <a:ln w="19050" algn="ctr">
              <a:solidFill>
                <a:srgbClr val="FF0000"/>
              </a:solidFill>
              <a:round/>
              <a:headEnd/>
              <a:tailEnd/>
            </a:ln>
          </p:spPr>
        </p:cxnSp>
        <p:cxnSp>
          <p:nvCxnSpPr>
            <p:cNvPr id="481" name="Straight Connector 112">
              <a:extLst>
                <a:ext uri="{FF2B5EF4-FFF2-40B4-BE49-F238E27FC236}">
                  <a16:creationId xmlns:a16="http://schemas.microsoft.com/office/drawing/2014/main" id="{F7AAE56E-622F-A5D8-BF63-32C4ED336657}"/>
                </a:ext>
              </a:extLst>
            </p:cNvPr>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FF0000"/>
              </a:solidFill>
              <a:round/>
              <a:headEnd/>
              <a:tailEnd/>
            </a:ln>
          </p:spPr>
        </p:cxnSp>
        <p:cxnSp>
          <p:nvCxnSpPr>
            <p:cNvPr id="484" name="Straight Connector 112">
              <a:extLst>
                <a:ext uri="{FF2B5EF4-FFF2-40B4-BE49-F238E27FC236}">
                  <a16:creationId xmlns:a16="http://schemas.microsoft.com/office/drawing/2014/main" id="{D37BE64E-13DA-43BA-2975-224CB04F5687}"/>
                </a:ext>
              </a:extLst>
            </p:cNvPr>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FF0000"/>
              </a:solidFill>
              <a:round/>
              <a:headEnd/>
              <a:tailEnd/>
            </a:ln>
          </p:spPr>
        </p:cxnSp>
      </p:grpSp>
      <p:grpSp>
        <p:nvGrpSpPr>
          <p:cNvPr id="494" name="Group 483">
            <a:extLst>
              <a:ext uri="{FF2B5EF4-FFF2-40B4-BE49-F238E27FC236}">
                <a16:creationId xmlns:a16="http://schemas.microsoft.com/office/drawing/2014/main" id="{A8E2C150-3C42-8344-63A2-C4D6A838E9D2}"/>
              </a:ext>
            </a:extLst>
          </p:cNvPr>
          <p:cNvGrpSpPr/>
          <p:nvPr/>
        </p:nvGrpSpPr>
        <p:grpSpPr>
          <a:xfrm>
            <a:off x="11103955" y="5677449"/>
            <a:ext cx="242444" cy="91851"/>
            <a:chOff x="2804192" y="6351858"/>
            <a:chExt cx="242444" cy="91851"/>
          </a:xfrm>
        </p:grpSpPr>
        <p:cxnSp>
          <p:nvCxnSpPr>
            <p:cNvPr id="495" name="Straight Connector 113">
              <a:extLst>
                <a:ext uri="{FF2B5EF4-FFF2-40B4-BE49-F238E27FC236}">
                  <a16:creationId xmlns:a16="http://schemas.microsoft.com/office/drawing/2014/main" id="{F1D12984-29CE-F11F-46A7-493979C6FEAA}"/>
                </a:ext>
              </a:extLst>
            </p:cNvPr>
            <p:cNvCxnSpPr>
              <a:cxnSpLocks noChangeShapeType="1"/>
            </p:cNvCxnSpPr>
            <p:nvPr/>
          </p:nvCxnSpPr>
          <p:spPr bwMode="auto">
            <a:xfrm rot="4870270">
              <a:off x="2793574" y="6415647"/>
              <a:ext cx="54864" cy="1259"/>
            </a:xfrm>
            <a:prstGeom prst="line">
              <a:avLst/>
            </a:prstGeom>
            <a:solidFill>
              <a:schemeClr val="bg1">
                <a:lumMod val="50000"/>
              </a:schemeClr>
            </a:solidFill>
            <a:ln w="19050" algn="ctr">
              <a:solidFill>
                <a:srgbClr val="FF0000"/>
              </a:solidFill>
              <a:round/>
              <a:headEnd/>
              <a:tailEnd/>
            </a:ln>
          </p:spPr>
        </p:cxnSp>
        <p:cxnSp>
          <p:nvCxnSpPr>
            <p:cNvPr id="496" name="Straight Connector 114">
              <a:extLst>
                <a:ext uri="{FF2B5EF4-FFF2-40B4-BE49-F238E27FC236}">
                  <a16:creationId xmlns:a16="http://schemas.microsoft.com/office/drawing/2014/main" id="{0B7C3BC8-A588-41DF-0240-8D580E579A3B}"/>
                </a:ext>
              </a:extLst>
            </p:cNvPr>
            <p:cNvCxnSpPr>
              <a:cxnSpLocks noChangeShapeType="1"/>
            </p:cNvCxnSpPr>
            <p:nvPr/>
          </p:nvCxnSpPr>
          <p:spPr bwMode="auto">
            <a:xfrm rot="4870270">
              <a:off x="2823413" y="6410388"/>
              <a:ext cx="54864" cy="1259"/>
            </a:xfrm>
            <a:prstGeom prst="line">
              <a:avLst/>
            </a:prstGeom>
            <a:solidFill>
              <a:schemeClr val="bg1">
                <a:lumMod val="50000"/>
              </a:schemeClr>
            </a:solidFill>
            <a:ln w="19050" algn="ctr">
              <a:solidFill>
                <a:srgbClr val="FF0000"/>
              </a:solidFill>
              <a:round/>
              <a:headEnd/>
              <a:tailEnd/>
            </a:ln>
          </p:spPr>
        </p:cxnSp>
        <p:cxnSp>
          <p:nvCxnSpPr>
            <p:cNvPr id="497" name="Straight Connector 115">
              <a:extLst>
                <a:ext uri="{FF2B5EF4-FFF2-40B4-BE49-F238E27FC236}">
                  <a16:creationId xmlns:a16="http://schemas.microsoft.com/office/drawing/2014/main" id="{D87688E2-10DD-827D-A92F-6E95B2648E15}"/>
                </a:ext>
              </a:extLst>
            </p:cNvPr>
            <p:cNvCxnSpPr>
              <a:cxnSpLocks noChangeShapeType="1"/>
            </p:cNvCxnSpPr>
            <p:nvPr/>
          </p:nvCxnSpPr>
          <p:spPr bwMode="auto">
            <a:xfrm rot="4870270">
              <a:off x="2854525" y="6404909"/>
              <a:ext cx="54864" cy="1259"/>
            </a:xfrm>
            <a:prstGeom prst="line">
              <a:avLst/>
            </a:prstGeom>
            <a:solidFill>
              <a:schemeClr val="bg1">
                <a:lumMod val="50000"/>
              </a:schemeClr>
            </a:solidFill>
            <a:ln w="19050" algn="ctr">
              <a:solidFill>
                <a:srgbClr val="FF0000"/>
              </a:solidFill>
              <a:round/>
              <a:headEnd/>
              <a:tailEnd/>
            </a:ln>
          </p:spPr>
        </p:cxnSp>
        <p:cxnSp>
          <p:nvCxnSpPr>
            <p:cNvPr id="498" name="Straight Connector 116">
              <a:extLst>
                <a:ext uri="{FF2B5EF4-FFF2-40B4-BE49-F238E27FC236}">
                  <a16:creationId xmlns:a16="http://schemas.microsoft.com/office/drawing/2014/main" id="{7083D2BC-C12B-2107-7157-966E25CEA489}"/>
                </a:ext>
              </a:extLst>
            </p:cNvPr>
            <p:cNvCxnSpPr>
              <a:cxnSpLocks noChangeShapeType="1"/>
            </p:cNvCxnSpPr>
            <p:nvPr/>
          </p:nvCxnSpPr>
          <p:spPr bwMode="auto">
            <a:xfrm rot="4870270">
              <a:off x="2884376" y="6399651"/>
              <a:ext cx="54864" cy="1259"/>
            </a:xfrm>
            <a:prstGeom prst="line">
              <a:avLst/>
            </a:prstGeom>
            <a:solidFill>
              <a:schemeClr val="bg1">
                <a:lumMod val="50000"/>
              </a:schemeClr>
            </a:solidFill>
            <a:ln w="19050" algn="ctr">
              <a:solidFill>
                <a:srgbClr val="FF0000"/>
              </a:solidFill>
              <a:round/>
              <a:headEnd/>
              <a:tailEnd/>
            </a:ln>
          </p:spPr>
        </p:cxnSp>
        <p:cxnSp>
          <p:nvCxnSpPr>
            <p:cNvPr id="499" name="Straight Connector 117">
              <a:extLst>
                <a:ext uri="{FF2B5EF4-FFF2-40B4-BE49-F238E27FC236}">
                  <a16:creationId xmlns:a16="http://schemas.microsoft.com/office/drawing/2014/main" id="{183DD1D1-F5F1-5092-B863-B36C8B3DD6D2}"/>
                </a:ext>
              </a:extLst>
            </p:cNvPr>
            <p:cNvCxnSpPr>
              <a:cxnSpLocks noChangeShapeType="1"/>
            </p:cNvCxnSpPr>
            <p:nvPr/>
          </p:nvCxnSpPr>
          <p:spPr bwMode="auto">
            <a:xfrm rot="4870270">
              <a:off x="2914228" y="6394391"/>
              <a:ext cx="54864" cy="1259"/>
            </a:xfrm>
            <a:prstGeom prst="line">
              <a:avLst/>
            </a:prstGeom>
            <a:solidFill>
              <a:schemeClr val="bg1">
                <a:lumMod val="50000"/>
              </a:schemeClr>
            </a:solidFill>
            <a:ln w="19050" algn="ctr">
              <a:solidFill>
                <a:srgbClr val="FF0000"/>
              </a:solidFill>
              <a:round/>
              <a:headEnd/>
              <a:tailEnd/>
            </a:ln>
          </p:spPr>
        </p:cxnSp>
        <p:cxnSp>
          <p:nvCxnSpPr>
            <p:cNvPr id="500" name="Straight Connector 118">
              <a:extLst>
                <a:ext uri="{FF2B5EF4-FFF2-40B4-BE49-F238E27FC236}">
                  <a16:creationId xmlns:a16="http://schemas.microsoft.com/office/drawing/2014/main" id="{C105F9A6-1322-6D6A-999B-3679B787FF53}"/>
                </a:ext>
              </a:extLst>
            </p:cNvPr>
            <p:cNvCxnSpPr>
              <a:cxnSpLocks noChangeShapeType="1"/>
            </p:cNvCxnSpPr>
            <p:nvPr/>
          </p:nvCxnSpPr>
          <p:spPr bwMode="auto">
            <a:xfrm rot="4870270">
              <a:off x="2945324" y="6388913"/>
              <a:ext cx="54864" cy="1259"/>
            </a:xfrm>
            <a:prstGeom prst="line">
              <a:avLst/>
            </a:prstGeom>
            <a:solidFill>
              <a:schemeClr val="bg1">
                <a:lumMod val="50000"/>
              </a:schemeClr>
            </a:solidFill>
            <a:ln w="19050" algn="ctr">
              <a:solidFill>
                <a:srgbClr val="FF0000"/>
              </a:solidFill>
              <a:round/>
              <a:headEnd/>
              <a:tailEnd/>
            </a:ln>
          </p:spPr>
        </p:cxnSp>
        <p:cxnSp>
          <p:nvCxnSpPr>
            <p:cNvPr id="501" name="Straight Connector 500">
              <a:extLst>
                <a:ext uri="{FF2B5EF4-FFF2-40B4-BE49-F238E27FC236}">
                  <a16:creationId xmlns:a16="http://schemas.microsoft.com/office/drawing/2014/main" id="{ADD7465B-8584-1475-9C76-A3E7FA489DE2}"/>
                </a:ext>
              </a:extLst>
            </p:cNvPr>
            <p:cNvCxnSpPr/>
            <p:nvPr/>
          </p:nvCxnSpPr>
          <p:spPr>
            <a:xfrm flipV="1">
              <a:off x="2804192" y="6351858"/>
              <a:ext cx="242444" cy="50767"/>
            </a:xfrm>
            <a:prstGeom prst="line">
              <a:avLst/>
            </a:prstGeom>
            <a:grpFill/>
            <a:ln w="19050" algn="ctr">
              <a:solidFill>
                <a:srgbClr val="FF0000"/>
              </a:solidFill>
              <a:round/>
              <a:headEnd/>
              <a:tailEnd/>
            </a:ln>
          </p:spPr>
        </p:cxnSp>
        <p:cxnSp>
          <p:nvCxnSpPr>
            <p:cNvPr id="502" name="Straight Connector 112">
              <a:extLst>
                <a:ext uri="{FF2B5EF4-FFF2-40B4-BE49-F238E27FC236}">
                  <a16:creationId xmlns:a16="http://schemas.microsoft.com/office/drawing/2014/main" id="{53530734-2894-2030-FF83-EEDACAA8091D}"/>
                </a:ext>
              </a:extLst>
            </p:cNvPr>
            <p:cNvCxnSpPr>
              <a:cxnSpLocks noChangeShapeType="1"/>
            </p:cNvCxnSpPr>
            <p:nvPr/>
          </p:nvCxnSpPr>
          <p:spPr bwMode="auto">
            <a:xfrm>
              <a:off x="3027656" y="6352157"/>
              <a:ext cx="5694" cy="54445"/>
            </a:xfrm>
            <a:prstGeom prst="line">
              <a:avLst/>
            </a:prstGeom>
            <a:solidFill>
              <a:schemeClr val="bg1">
                <a:lumMod val="50000"/>
              </a:schemeClr>
            </a:solidFill>
            <a:ln w="19050" algn="ctr">
              <a:solidFill>
                <a:srgbClr val="FF0000"/>
              </a:solidFill>
              <a:round/>
              <a:headEnd/>
              <a:tailEnd/>
            </a:ln>
          </p:spPr>
        </p:cxnSp>
        <p:cxnSp>
          <p:nvCxnSpPr>
            <p:cNvPr id="503" name="Straight Connector 112">
              <a:extLst>
                <a:ext uri="{FF2B5EF4-FFF2-40B4-BE49-F238E27FC236}">
                  <a16:creationId xmlns:a16="http://schemas.microsoft.com/office/drawing/2014/main" id="{86F3FD85-3072-9CDC-3942-6CFA64C09965}"/>
                </a:ext>
              </a:extLst>
            </p:cNvPr>
            <p:cNvCxnSpPr>
              <a:cxnSpLocks noChangeShapeType="1"/>
            </p:cNvCxnSpPr>
            <p:nvPr/>
          </p:nvCxnSpPr>
          <p:spPr bwMode="auto">
            <a:xfrm>
              <a:off x="2999620" y="6359738"/>
              <a:ext cx="5694" cy="54445"/>
            </a:xfrm>
            <a:prstGeom prst="line">
              <a:avLst/>
            </a:prstGeom>
            <a:solidFill>
              <a:schemeClr val="bg1">
                <a:lumMod val="50000"/>
              </a:schemeClr>
            </a:solidFill>
            <a:ln w="19050" algn="ctr">
              <a:solidFill>
                <a:srgbClr val="FF0000"/>
              </a:solidFill>
              <a:round/>
              <a:headEnd/>
              <a:tailEnd/>
            </a:ln>
          </p:spPr>
        </p:cxnSp>
      </p:grpSp>
    </p:spTree>
    <p:extLst>
      <p:ext uri="{BB962C8B-B14F-4D97-AF65-F5344CB8AC3E}">
        <p14:creationId xmlns:p14="http://schemas.microsoft.com/office/powerpoint/2010/main" val="233932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C81378C-0489-4399-C0AB-27FE080A036C}"/>
              </a:ext>
            </a:extLst>
          </p:cNvPr>
          <p:cNvPicPr>
            <a:picLocks noChangeAspect="1" noChangeArrowheads="1"/>
          </p:cNvPicPr>
          <p:nvPr/>
        </p:nvPicPr>
        <p:blipFill>
          <a:blip r:embed="rId2" cstate="print"/>
          <a:srcRect/>
          <a:stretch>
            <a:fillRect/>
          </a:stretch>
        </p:blipFill>
        <p:spPr bwMode="auto">
          <a:xfrm>
            <a:off x="4748390" y="650124"/>
            <a:ext cx="6866718" cy="4717868"/>
          </a:xfrm>
          <a:prstGeom prst="rect">
            <a:avLst/>
          </a:prstGeom>
          <a:noFill/>
          <a:ln w="9525">
            <a:solidFill>
              <a:srgbClr val="FF0000"/>
            </a:solidFill>
            <a:miter lim="800000"/>
            <a:headEnd/>
            <a:tailEnd/>
          </a:ln>
        </p:spPr>
      </p:pic>
      <p:sp>
        <p:nvSpPr>
          <p:cNvPr id="4" name="TextBox 3">
            <a:extLst>
              <a:ext uri="{FF2B5EF4-FFF2-40B4-BE49-F238E27FC236}">
                <a16:creationId xmlns:a16="http://schemas.microsoft.com/office/drawing/2014/main" id="{8E7EF3DD-6955-7CEA-3679-0559C29577A4}"/>
              </a:ext>
            </a:extLst>
          </p:cNvPr>
          <p:cNvSpPr txBox="1"/>
          <p:nvPr/>
        </p:nvSpPr>
        <p:spPr>
          <a:xfrm>
            <a:off x="96380" y="650124"/>
            <a:ext cx="4652010" cy="5262979"/>
          </a:xfrm>
          <a:prstGeom prst="rect">
            <a:avLst/>
          </a:prstGeom>
          <a:solidFill>
            <a:srgbClr val="D5FFE3"/>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TAPETAL TFs</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MS23    MS32    bHLH122</a:t>
            </a:r>
          </a:p>
          <a:p>
            <a:r>
              <a:rPr lang="en-US" sz="2800" dirty="0">
                <a:latin typeface="Arial" panose="020B0604020202020204" pitchFamily="34" charset="0"/>
                <a:cs typeface="Arial" panose="020B0604020202020204" pitchFamily="34" charset="0"/>
              </a:rPr>
              <a:t>Program 24-nt phasiRNA expression in the tapetum.</a:t>
            </a:r>
          </a:p>
          <a:p>
            <a:r>
              <a:rPr lang="en-US" sz="2800" dirty="0">
                <a:latin typeface="Arial" panose="020B0604020202020204" pitchFamily="34" charset="0"/>
                <a:cs typeface="Arial" panose="020B0604020202020204" pitchFamily="34" charset="0"/>
              </a:rPr>
              <a:t> </a:t>
            </a:r>
          </a:p>
          <a:p>
            <a:r>
              <a:rPr lang="en-US" sz="2800" dirty="0">
                <a:solidFill>
                  <a:srgbClr val="FF0000"/>
                </a:solidFill>
                <a:latin typeface="Arial" panose="020B0604020202020204" pitchFamily="34" charset="0"/>
                <a:cs typeface="Arial" panose="020B0604020202020204" pitchFamily="34" charset="0"/>
              </a:rPr>
              <a:t>24-nt phasiRNAs move   </a:t>
            </a:r>
          </a:p>
          <a:p>
            <a:endParaRPr lang="en-US" sz="28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v"/>
            </a:pPr>
            <a:r>
              <a:rPr lang="en-US" sz="2800" dirty="0">
                <a:latin typeface="Arial" panose="020B0604020202020204" pitchFamily="34" charset="0"/>
                <a:cs typeface="Arial" panose="020B0604020202020204" pitchFamily="34" charset="0"/>
              </a:rPr>
              <a:t>In meiocytes to silence </a:t>
            </a:r>
            <a:r>
              <a:rPr lang="en-US" sz="2800" i="1" dirty="0">
                <a:latin typeface="Arial" panose="020B0604020202020204" pitchFamily="34" charset="0"/>
                <a:cs typeface="Arial" panose="020B0604020202020204" pitchFamily="34" charset="0"/>
              </a:rPr>
              <a:t>PHAS</a:t>
            </a:r>
            <a:r>
              <a:rPr lang="en-US" sz="2800" dirty="0">
                <a:latin typeface="Arial" panose="020B0604020202020204" pitchFamily="34" charset="0"/>
                <a:cs typeface="Arial" panose="020B0604020202020204" pitchFamily="34" charset="0"/>
              </a:rPr>
              <a:t> loci via CHH methylation. </a:t>
            </a:r>
          </a:p>
          <a:p>
            <a:pPr marL="457200" indent="-457200">
              <a:buFont typeface="Wingdings" panose="05000000000000000000" pitchFamily="2" charset="2"/>
              <a:buChar char="v"/>
            </a:pPr>
            <a:r>
              <a:rPr lang="en-US" sz="2800" dirty="0">
                <a:latin typeface="Arial" panose="020B0604020202020204" pitchFamily="34" charset="0"/>
                <a:cs typeface="Arial" panose="020B0604020202020204" pitchFamily="34" charset="0"/>
              </a:rPr>
              <a:t>Control pace of tapetal differentiation.</a:t>
            </a:r>
          </a:p>
        </p:txBody>
      </p:sp>
      <p:sp>
        <p:nvSpPr>
          <p:cNvPr id="6" name="TextBox 5">
            <a:extLst>
              <a:ext uri="{FF2B5EF4-FFF2-40B4-BE49-F238E27FC236}">
                <a16:creationId xmlns:a16="http://schemas.microsoft.com/office/drawing/2014/main" id="{DA5FEDF5-07BD-A58A-1BDA-308020DAD55F}"/>
              </a:ext>
            </a:extLst>
          </p:cNvPr>
          <p:cNvSpPr txBox="1"/>
          <p:nvPr/>
        </p:nvSpPr>
        <p:spPr>
          <a:xfrm>
            <a:off x="6858000" y="5671035"/>
            <a:ext cx="4757108" cy="461665"/>
          </a:xfrm>
          <a:prstGeom prst="rect">
            <a:avLst/>
          </a:prstGeom>
          <a:solidFill>
            <a:schemeClr val="bg1"/>
          </a:solidFill>
          <a:ln>
            <a:solidFill>
              <a:srgbClr val="FF0000"/>
            </a:solidFill>
          </a:ln>
        </p:spPr>
        <p:txBody>
          <a:bodyPr wrap="square" rtlCol="0">
            <a:spAutoFit/>
          </a:bodyPr>
          <a:lstStyle/>
          <a:p>
            <a:r>
              <a:rPr lang="en-US" sz="2400" dirty="0"/>
              <a:t>Zhai, Zhang, </a:t>
            </a:r>
            <a:r>
              <a:rPr lang="en-US" sz="2400" i="1" dirty="0"/>
              <a:t>et al</a:t>
            </a:r>
            <a:r>
              <a:rPr lang="en-US" sz="2400" dirty="0"/>
              <a:t>. 2015 PNAS</a:t>
            </a:r>
          </a:p>
        </p:txBody>
      </p:sp>
      <p:sp>
        <p:nvSpPr>
          <p:cNvPr id="8" name="TextBox 7">
            <a:extLst>
              <a:ext uri="{FF2B5EF4-FFF2-40B4-BE49-F238E27FC236}">
                <a16:creationId xmlns:a16="http://schemas.microsoft.com/office/drawing/2014/main" id="{6E5314F8-8694-EF59-140A-FF434BA255B2}"/>
              </a:ext>
            </a:extLst>
          </p:cNvPr>
          <p:cNvSpPr txBox="1"/>
          <p:nvPr/>
        </p:nvSpPr>
        <p:spPr>
          <a:xfrm>
            <a:off x="4748390" y="650124"/>
            <a:ext cx="6786385" cy="2862322"/>
          </a:xfrm>
          <a:prstGeom prst="rect">
            <a:avLst/>
          </a:prstGeom>
          <a:solidFill>
            <a:schemeClr val="bg1"/>
          </a:solidFill>
        </p:spPr>
        <p:txBody>
          <a:bodyPr wrap="square" rtlCol="0">
            <a:spAutoFit/>
          </a:bodyPr>
          <a:lstStyle/>
          <a:p>
            <a:endParaRPr lang="en-US" dirty="0"/>
          </a:p>
          <a:p>
            <a:endParaRPr lang="en-US" dirty="0"/>
          </a:p>
          <a:p>
            <a:pPr algn="ctr">
              <a:lnSpc>
                <a:spcPct val="150000"/>
              </a:lnSpc>
            </a:pPr>
            <a:r>
              <a:rPr lang="en-US" sz="2400" dirty="0"/>
              <a:t>Tapetal cells become binucleate during meiosis, with correct timing of this unique phenotype regulated by 24-nt phasiRNAs.</a:t>
            </a:r>
          </a:p>
          <a:p>
            <a:endParaRPr lang="en-US" dirty="0"/>
          </a:p>
          <a:p>
            <a:endParaRPr lang="en-US" dirty="0"/>
          </a:p>
        </p:txBody>
      </p:sp>
    </p:spTree>
    <p:extLst>
      <p:ext uri="{BB962C8B-B14F-4D97-AF65-F5344CB8AC3E}">
        <p14:creationId xmlns:p14="http://schemas.microsoft.com/office/powerpoint/2010/main" val="649091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tap.heat.pdf" descr="tap.heat.pdf"/>
          <p:cNvPicPr>
            <a:picLocks/>
          </p:cNvPicPr>
          <p:nvPr/>
        </p:nvPicPr>
        <p:blipFill>
          <a:blip r:embed="rId2"/>
          <a:srcRect t="3140" r="14379" b="5236"/>
          <a:stretch>
            <a:fillRect/>
          </a:stretch>
        </p:blipFill>
        <p:spPr>
          <a:xfrm>
            <a:off x="1816743" y="1053909"/>
            <a:ext cx="5412386" cy="5301724"/>
          </a:xfrm>
          <a:prstGeom prst="rect">
            <a:avLst/>
          </a:prstGeom>
          <a:ln w="12700">
            <a:miter lim="400000"/>
          </a:ln>
        </p:spPr>
      </p:pic>
      <p:pic>
        <p:nvPicPr>
          <p:cNvPr id="591" name="tap1.pdf" descr="tap1.pdf"/>
          <p:cNvPicPr>
            <a:picLocks/>
          </p:cNvPicPr>
          <p:nvPr/>
        </p:nvPicPr>
        <p:blipFill>
          <a:blip r:embed="rId3"/>
          <a:srcRect l="5685" b="12079"/>
          <a:stretch>
            <a:fillRect/>
          </a:stretch>
        </p:blipFill>
        <p:spPr>
          <a:xfrm>
            <a:off x="8060773" y="5018777"/>
            <a:ext cx="2598540" cy="1285876"/>
          </a:xfrm>
          <a:prstGeom prst="rect">
            <a:avLst/>
          </a:prstGeom>
          <a:ln w="12700">
            <a:miter lim="400000"/>
          </a:ln>
        </p:spPr>
      </p:pic>
      <p:pic>
        <p:nvPicPr>
          <p:cNvPr id="592" name="tap1.pdf" descr="tap1.pdf"/>
          <p:cNvPicPr>
            <a:picLocks/>
          </p:cNvPicPr>
          <p:nvPr/>
        </p:nvPicPr>
        <p:blipFill>
          <a:blip r:embed="rId4"/>
          <a:srcRect l="5936" b="11618"/>
          <a:stretch>
            <a:fillRect/>
          </a:stretch>
        </p:blipFill>
        <p:spPr>
          <a:xfrm>
            <a:off x="8060773" y="3531042"/>
            <a:ext cx="2598540" cy="1285876"/>
          </a:xfrm>
          <a:prstGeom prst="rect">
            <a:avLst/>
          </a:prstGeom>
          <a:ln w="12700">
            <a:miter lim="400000"/>
          </a:ln>
        </p:spPr>
      </p:pic>
      <p:pic>
        <p:nvPicPr>
          <p:cNvPr id="593" name="tap1.pdf" descr="tap1.pdf"/>
          <p:cNvPicPr>
            <a:picLocks/>
          </p:cNvPicPr>
          <p:nvPr/>
        </p:nvPicPr>
        <p:blipFill>
          <a:blip r:embed="rId5"/>
          <a:srcRect l="5704" b="10305"/>
          <a:stretch>
            <a:fillRect/>
          </a:stretch>
        </p:blipFill>
        <p:spPr>
          <a:xfrm>
            <a:off x="8060773" y="2094553"/>
            <a:ext cx="2598540" cy="1285876"/>
          </a:xfrm>
          <a:prstGeom prst="rect">
            <a:avLst/>
          </a:prstGeom>
          <a:ln w="12700">
            <a:miter lim="400000"/>
          </a:ln>
        </p:spPr>
      </p:pic>
      <p:grpSp>
        <p:nvGrpSpPr>
          <p:cNvPr id="596" name="Group"/>
          <p:cNvGrpSpPr/>
          <p:nvPr/>
        </p:nvGrpSpPr>
        <p:grpSpPr>
          <a:xfrm>
            <a:off x="2127870" y="507562"/>
            <a:ext cx="4472170" cy="540117"/>
            <a:chOff x="0" y="0"/>
            <a:chExt cx="6360418" cy="768165"/>
          </a:xfrm>
        </p:grpSpPr>
        <p:pic>
          <p:nvPicPr>
            <p:cNvPr id="594" name="Image" descr="Image"/>
            <p:cNvPicPr>
              <a:picLocks/>
            </p:cNvPicPr>
            <p:nvPr/>
          </p:nvPicPr>
          <p:blipFill>
            <a:blip r:embed="rId6"/>
            <a:srcRect l="6139" t="704" r="32270" b="95660"/>
            <a:stretch>
              <a:fillRect/>
            </a:stretch>
          </p:blipFill>
          <p:spPr>
            <a:xfrm>
              <a:off x="-1" y="-1"/>
              <a:ext cx="6360420" cy="758065"/>
            </a:xfrm>
            <a:prstGeom prst="rect">
              <a:avLst/>
            </a:prstGeom>
            <a:ln w="12700" cap="flat">
              <a:noFill/>
              <a:miter lim="400000"/>
            </a:ln>
            <a:effectLst/>
          </p:spPr>
        </p:pic>
        <p:pic>
          <p:nvPicPr>
            <p:cNvPr id="595" name="Image" descr="Image"/>
            <p:cNvPicPr>
              <a:picLocks/>
            </p:cNvPicPr>
            <p:nvPr/>
          </p:nvPicPr>
          <p:blipFill>
            <a:blip r:embed="rId6">
              <a:alphaModFix amt="36664"/>
            </a:blip>
            <a:srcRect l="6465" t="92249" r="33422" b="995"/>
            <a:stretch>
              <a:fillRect/>
            </a:stretch>
          </p:blipFill>
          <p:spPr>
            <a:xfrm>
              <a:off x="33662" y="52858"/>
              <a:ext cx="6207828" cy="715308"/>
            </a:xfrm>
            <a:prstGeom prst="rect">
              <a:avLst/>
            </a:prstGeom>
            <a:ln w="12700" cap="flat">
              <a:noFill/>
              <a:miter lim="400000"/>
            </a:ln>
            <a:effectLst/>
          </p:spPr>
        </p:pic>
      </p:grpSp>
      <p:sp>
        <p:nvSpPr>
          <p:cNvPr id="597" name="Figure 4. Tapetum development"/>
          <p:cNvSpPr txBox="1"/>
          <p:nvPr/>
        </p:nvSpPr>
        <p:spPr>
          <a:xfrm>
            <a:off x="189781" y="-13683"/>
            <a:ext cx="11490385" cy="564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lstStyle>
          <a:p>
            <a:r>
              <a:rPr sz="1266" dirty="0"/>
              <a:t> </a:t>
            </a:r>
            <a:r>
              <a:rPr sz="3200" dirty="0">
                <a:solidFill>
                  <a:srgbClr val="0000FF"/>
                </a:solidFill>
              </a:rPr>
              <a:t>Tapet</a:t>
            </a:r>
            <a:r>
              <a:rPr lang="en-US" sz="3200" dirty="0">
                <a:solidFill>
                  <a:srgbClr val="0000FF"/>
                </a:solidFill>
              </a:rPr>
              <a:t>al cells sequentially differentiate for new roles.</a:t>
            </a:r>
            <a:endParaRPr sz="3200" dirty="0">
              <a:solidFill>
                <a:srgbClr val="0000FF"/>
              </a:solidFill>
            </a:endParaRPr>
          </a:p>
        </p:txBody>
      </p:sp>
      <p:sp>
        <p:nvSpPr>
          <p:cNvPr id="599" name="A"/>
          <p:cNvSpPr txBox="1"/>
          <p:nvPr/>
        </p:nvSpPr>
        <p:spPr>
          <a:xfrm>
            <a:off x="1517570" y="359023"/>
            <a:ext cx="7220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endParaRPr sz="1266" dirty="0"/>
          </a:p>
        </p:txBody>
      </p:sp>
      <p:sp>
        <p:nvSpPr>
          <p:cNvPr id="600" name="Pseudotime…"/>
          <p:cNvSpPr txBox="1"/>
          <p:nvPr/>
        </p:nvSpPr>
        <p:spPr>
          <a:xfrm>
            <a:off x="1545793" y="666015"/>
            <a:ext cx="593112" cy="310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r">
              <a:defRPr sz="1100"/>
            </a:pPr>
            <a:r>
              <a:rPr sz="773" dirty="0"/>
              <a:t>Pseudotime</a:t>
            </a:r>
          </a:p>
          <a:p>
            <a:pPr algn="r">
              <a:defRPr sz="1100"/>
            </a:pPr>
            <a:r>
              <a:rPr sz="773" dirty="0"/>
              <a:t>Velocity</a:t>
            </a:r>
          </a:p>
        </p:txBody>
      </p:sp>
      <p:sp>
        <p:nvSpPr>
          <p:cNvPr id="601" name="50 most variable genes"/>
          <p:cNvSpPr txBox="1"/>
          <p:nvPr/>
        </p:nvSpPr>
        <p:spPr>
          <a:xfrm rot="16200000">
            <a:off x="1255928" y="3123892"/>
            <a:ext cx="1091646"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100"/>
            </a:lvl1pPr>
          </a:lstStyle>
          <a:p>
            <a:r>
              <a:rPr sz="773" dirty="0"/>
              <a:t>50 most variable genes</a:t>
            </a:r>
          </a:p>
        </p:txBody>
      </p:sp>
      <p:sp>
        <p:nvSpPr>
          <p:cNvPr id="602" name="Gene"/>
          <p:cNvSpPr txBox="1"/>
          <p:nvPr/>
        </p:nvSpPr>
        <p:spPr>
          <a:xfrm>
            <a:off x="6482548" y="909651"/>
            <a:ext cx="312586"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100"/>
            </a:lvl1pPr>
          </a:lstStyle>
          <a:p>
            <a:r>
              <a:rPr sz="773" dirty="0"/>
              <a:t>Gene</a:t>
            </a:r>
          </a:p>
        </p:txBody>
      </p:sp>
      <p:sp>
        <p:nvSpPr>
          <p:cNvPr id="603" name="Expression"/>
          <p:cNvSpPr txBox="1"/>
          <p:nvPr/>
        </p:nvSpPr>
        <p:spPr>
          <a:xfrm rot="16200000">
            <a:off x="7745695" y="2597733"/>
            <a:ext cx="561052"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100"/>
            </a:lvl1pPr>
          </a:lstStyle>
          <a:p>
            <a:r>
              <a:rPr sz="773" dirty="0"/>
              <a:t>Expression</a:t>
            </a:r>
          </a:p>
        </p:txBody>
      </p:sp>
      <p:sp>
        <p:nvSpPr>
          <p:cNvPr id="604" name="Pseudotime"/>
          <p:cNvSpPr txBox="1"/>
          <p:nvPr/>
        </p:nvSpPr>
        <p:spPr>
          <a:xfrm>
            <a:off x="9040748" y="3298521"/>
            <a:ext cx="593112"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100"/>
            </a:lvl1pPr>
          </a:lstStyle>
          <a:p>
            <a:r>
              <a:rPr sz="773" dirty="0"/>
              <a:t>Pseudotime</a:t>
            </a:r>
          </a:p>
        </p:txBody>
      </p:sp>
      <p:pic>
        <p:nvPicPr>
          <p:cNvPr id="605" name="tap.clusters.pdf" descr="tap.clusters.pdf"/>
          <p:cNvPicPr>
            <a:picLocks/>
          </p:cNvPicPr>
          <p:nvPr/>
        </p:nvPicPr>
        <p:blipFill>
          <a:blip r:embed="rId7"/>
          <a:srcRect l="12991" t="3752" r="3820" b="13054"/>
          <a:stretch>
            <a:fillRect/>
          </a:stretch>
        </p:blipFill>
        <p:spPr>
          <a:xfrm>
            <a:off x="7955749" y="440002"/>
            <a:ext cx="2731924" cy="1574145"/>
          </a:xfrm>
          <a:prstGeom prst="rect">
            <a:avLst/>
          </a:prstGeom>
          <a:ln w="12700">
            <a:miter lim="400000"/>
          </a:ln>
        </p:spPr>
      </p:pic>
      <p:sp>
        <p:nvSpPr>
          <p:cNvPr id="606" name="3. Uninucleate Tapetum"/>
          <p:cNvSpPr txBox="1"/>
          <p:nvPr/>
        </p:nvSpPr>
        <p:spPr>
          <a:xfrm>
            <a:off x="9152403" y="1446333"/>
            <a:ext cx="1025923" cy="18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
            </a:lvl1pPr>
          </a:lstStyle>
          <a:p>
            <a:r>
              <a:rPr sz="703" dirty="0"/>
              <a:t>3. Uninucleate Tapetum</a:t>
            </a:r>
          </a:p>
        </p:txBody>
      </p:sp>
      <p:sp>
        <p:nvSpPr>
          <p:cNvPr id="607" name="4. Binucleate Tapetum"/>
          <p:cNvSpPr txBox="1"/>
          <p:nvPr/>
        </p:nvSpPr>
        <p:spPr>
          <a:xfrm>
            <a:off x="8615578" y="1815159"/>
            <a:ext cx="971421" cy="180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
            </a:lvl1pPr>
          </a:lstStyle>
          <a:p>
            <a:r>
              <a:rPr sz="703" dirty="0"/>
              <a:t>4. Binucleate Tapetum</a:t>
            </a:r>
          </a:p>
        </p:txBody>
      </p:sp>
      <p:grpSp>
        <p:nvGrpSpPr>
          <p:cNvPr id="612" name="Group"/>
          <p:cNvGrpSpPr/>
          <p:nvPr/>
        </p:nvGrpSpPr>
        <p:grpSpPr>
          <a:xfrm>
            <a:off x="7943134" y="1523089"/>
            <a:ext cx="472995" cy="514164"/>
            <a:chOff x="72" y="0"/>
            <a:chExt cx="672702" cy="731254"/>
          </a:xfrm>
        </p:grpSpPr>
        <p:sp>
          <p:nvSpPr>
            <p:cNvPr id="608" name="Line"/>
            <p:cNvSpPr/>
            <p:nvPr/>
          </p:nvSpPr>
          <p:spPr>
            <a:xfrm flipV="1">
              <a:off x="218891" y="0"/>
              <a:ext cx="1" cy="516849"/>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endParaRPr sz="1266" dirty="0"/>
            </a:p>
          </p:txBody>
        </p:sp>
        <p:sp>
          <p:nvSpPr>
            <p:cNvPr id="609" name="Line"/>
            <p:cNvSpPr/>
            <p:nvPr/>
          </p:nvSpPr>
          <p:spPr>
            <a:xfrm>
              <a:off x="208461" y="509063"/>
              <a:ext cx="464313" cy="1"/>
            </a:xfrm>
            <a:prstGeom prst="line">
              <a:avLst/>
            </a:prstGeom>
            <a:noFill/>
            <a:ln w="25400" cap="flat">
              <a:solidFill>
                <a:srgbClr val="000000"/>
              </a:solidFill>
              <a:prstDash val="solid"/>
              <a:miter lim="400000"/>
              <a:tailEnd type="triangle" w="med" len="med"/>
            </a:ln>
            <a:effectLst/>
          </p:spPr>
          <p:txBody>
            <a:bodyPr wrap="square" lIns="35719" tIns="35719" rIns="35719" bIns="35719" numCol="1" anchor="ctr">
              <a:noAutofit/>
            </a:bodyPr>
            <a:lstStyle/>
            <a:p>
              <a:endParaRPr sz="1266" dirty="0"/>
            </a:p>
          </p:txBody>
        </p:sp>
        <p:sp>
          <p:nvSpPr>
            <p:cNvPr id="610" name="UMAP1"/>
            <p:cNvSpPr txBox="1"/>
            <p:nvPr/>
          </p:nvSpPr>
          <p:spPr>
            <a:xfrm>
              <a:off x="163404" y="505642"/>
              <a:ext cx="453685" cy="2256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800" b="0"/>
              </a:lvl1pPr>
            </a:lstStyle>
            <a:p>
              <a:r>
                <a:rPr sz="562" dirty="0"/>
                <a:t>UMAP1</a:t>
              </a:r>
            </a:p>
          </p:txBody>
        </p:sp>
        <p:sp>
          <p:nvSpPr>
            <p:cNvPr id="611" name="UMAP2"/>
            <p:cNvSpPr txBox="1"/>
            <p:nvPr/>
          </p:nvSpPr>
          <p:spPr>
            <a:xfrm rot="16200000">
              <a:off x="-113965" y="209118"/>
              <a:ext cx="453685" cy="2256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800" b="0"/>
              </a:lvl1pPr>
            </a:lstStyle>
            <a:p>
              <a:r>
                <a:rPr sz="562" dirty="0"/>
                <a:t>UMAP2</a:t>
              </a:r>
            </a:p>
          </p:txBody>
        </p:sp>
      </p:grpSp>
      <p:sp>
        <p:nvSpPr>
          <p:cNvPr id="613" name="Line"/>
          <p:cNvSpPr/>
          <p:nvPr/>
        </p:nvSpPr>
        <p:spPr>
          <a:xfrm>
            <a:off x="7962562" y="2001566"/>
            <a:ext cx="2665273" cy="42329"/>
          </a:xfrm>
          <a:prstGeom prst="line">
            <a:avLst/>
          </a:prstGeom>
          <a:ln w="25400">
            <a:solidFill>
              <a:srgbClr val="000000"/>
            </a:solidFill>
            <a:miter lim="400000"/>
          </a:ln>
        </p:spPr>
        <p:txBody>
          <a:bodyPr lIns="35719" tIns="35719" rIns="35719" bIns="35719" anchor="ctr"/>
          <a:lstStyle/>
          <a:p>
            <a:endParaRPr sz="1266" dirty="0"/>
          </a:p>
        </p:txBody>
      </p:sp>
      <p:sp>
        <p:nvSpPr>
          <p:cNvPr id="614" name="Line"/>
          <p:cNvSpPr/>
          <p:nvPr/>
        </p:nvSpPr>
        <p:spPr>
          <a:xfrm>
            <a:off x="7962563" y="3469914"/>
            <a:ext cx="2665272" cy="64523"/>
          </a:xfrm>
          <a:prstGeom prst="line">
            <a:avLst/>
          </a:prstGeom>
          <a:ln w="25400">
            <a:solidFill>
              <a:srgbClr val="000000"/>
            </a:solidFill>
            <a:miter lim="400000"/>
          </a:ln>
        </p:spPr>
        <p:txBody>
          <a:bodyPr lIns="35719" tIns="35719" rIns="35719" bIns="35719" anchor="ctr"/>
          <a:lstStyle/>
          <a:p>
            <a:endParaRPr sz="1266" dirty="0"/>
          </a:p>
        </p:txBody>
      </p:sp>
      <p:sp>
        <p:nvSpPr>
          <p:cNvPr id="615" name="Line"/>
          <p:cNvSpPr/>
          <p:nvPr/>
        </p:nvSpPr>
        <p:spPr>
          <a:xfrm flipV="1">
            <a:off x="7953375" y="4925075"/>
            <a:ext cx="2598540" cy="13190"/>
          </a:xfrm>
          <a:prstGeom prst="line">
            <a:avLst/>
          </a:prstGeom>
          <a:ln w="25400">
            <a:solidFill>
              <a:srgbClr val="000000"/>
            </a:solidFill>
            <a:miter lim="400000"/>
          </a:ln>
        </p:spPr>
        <p:txBody>
          <a:bodyPr lIns="35719" tIns="35719" rIns="35719" bIns="35719" anchor="ctr"/>
          <a:lstStyle/>
          <a:p>
            <a:endParaRPr sz="1266" dirty="0"/>
          </a:p>
        </p:txBody>
      </p:sp>
      <p:sp>
        <p:nvSpPr>
          <p:cNvPr id="616" name="Line"/>
          <p:cNvSpPr/>
          <p:nvPr/>
        </p:nvSpPr>
        <p:spPr>
          <a:xfrm flipH="1" flipV="1">
            <a:off x="7944933" y="507560"/>
            <a:ext cx="15739" cy="5905517"/>
          </a:xfrm>
          <a:prstGeom prst="line">
            <a:avLst/>
          </a:prstGeom>
          <a:ln w="25400">
            <a:solidFill>
              <a:srgbClr val="000000"/>
            </a:solidFill>
            <a:miter lim="400000"/>
          </a:ln>
        </p:spPr>
        <p:txBody>
          <a:bodyPr lIns="35719" tIns="35719" rIns="35719" bIns="35719" anchor="ctr"/>
          <a:lstStyle/>
          <a:p>
            <a:endParaRPr sz="1266" dirty="0"/>
          </a:p>
        </p:txBody>
      </p:sp>
      <p:sp>
        <p:nvSpPr>
          <p:cNvPr id="618" name="Expression"/>
          <p:cNvSpPr txBox="1"/>
          <p:nvPr/>
        </p:nvSpPr>
        <p:spPr>
          <a:xfrm rot="16200000">
            <a:off x="7745695" y="4058528"/>
            <a:ext cx="561052"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100"/>
            </a:lvl1pPr>
          </a:lstStyle>
          <a:p>
            <a:r>
              <a:rPr sz="773" dirty="0"/>
              <a:t>Expression</a:t>
            </a:r>
          </a:p>
        </p:txBody>
      </p:sp>
      <p:sp>
        <p:nvSpPr>
          <p:cNvPr id="619" name="Pseudotime"/>
          <p:cNvSpPr txBox="1"/>
          <p:nvPr/>
        </p:nvSpPr>
        <p:spPr>
          <a:xfrm>
            <a:off x="9041091" y="4759317"/>
            <a:ext cx="593112"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100"/>
            </a:lvl1pPr>
          </a:lstStyle>
          <a:p>
            <a:r>
              <a:rPr sz="773" dirty="0"/>
              <a:t>Pseudotime</a:t>
            </a:r>
          </a:p>
        </p:txBody>
      </p:sp>
      <p:sp>
        <p:nvSpPr>
          <p:cNvPr id="620" name="Expression"/>
          <p:cNvSpPr txBox="1"/>
          <p:nvPr/>
        </p:nvSpPr>
        <p:spPr>
          <a:xfrm rot="16200000">
            <a:off x="7745695" y="5519324"/>
            <a:ext cx="561052"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100"/>
            </a:lvl1pPr>
          </a:lstStyle>
          <a:p>
            <a:r>
              <a:rPr sz="773" dirty="0"/>
              <a:t>Expression</a:t>
            </a:r>
          </a:p>
        </p:txBody>
      </p:sp>
      <p:sp>
        <p:nvSpPr>
          <p:cNvPr id="621" name="Pseudotime"/>
          <p:cNvSpPr txBox="1"/>
          <p:nvPr/>
        </p:nvSpPr>
        <p:spPr>
          <a:xfrm>
            <a:off x="9041091" y="6255831"/>
            <a:ext cx="593112" cy="191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l">
              <a:defRPr sz="1100"/>
            </a:lvl1pPr>
          </a:lstStyle>
          <a:p>
            <a:r>
              <a:rPr sz="773" dirty="0"/>
              <a:t>Pseudotime</a:t>
            </a:r>
          </a:p>
        </p:txBody>
      </p:sp>
      <p:sp>
        <p:nvSpPr>
          <p:cNvPr id="622" name="B"/>
          <p:cNvSpPr txBox="1"/>
          <p:nvPr/>
        </p:nvSpPr>
        <p:spPr>
          <a:xfrm>
            <a:off x="7949706" y="321198"/>
            <a:ext cx="7220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endParaRPr sz="1266" dirty="0"/>
          </a:p>
        </p:txBody>
      </p:sp>
      <p:sp>
        <p:nvSpPr>
          <p:cNvPr id="623" name="C"/>
          <p:cNvSpPr txBox="1"/>
          <p:nvPr/>
        </p:nvSpPr>
        <p:spPr>
          <a:xfrm>
            <a:off x="7960439" y="2011561"/>
            <a:ext cx="72200"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endParaRPr sz="1266" dirty="0"/>
          </a:p>
        </p:txBody>
      </p:sp>
      <p:sp>
        <p:nvSpPr>
          <p:cNvPr id="626" name="Rectangle"/>
          <p:cNvSpPr/>
          <p:nvPr/>
        </p:nvSpPr>
        <p:spPr>
          <a:xfrm>
            <a:off x="6488906" y="2327543"/>
            <a:ext cx="551883" cy="114014"/>
          </a:xfrm>
          <a:prstGeom prst="rect">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627" name="Rectangle"/>
          <p:cNvSpPr/>
          <p:nvPr/>
        </p:nvSpPr>
        <p:spPr>
          <a:xfrm>
            <a:off x="6488906" y="3372315"/>
            <a:ext cx="551883" cy="114015"/>
          </a:xfrm>
          <a:prstGeom prst="rect">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628" name="Rectangle"/>
          <p:cNvSpPr/>
          <p:nvPr/>
        </p:nvSpPr>
        <p:spPr>
          <a:xfrm>
            <a:off x="6488906" y="4101525"/>
            <a:ext cx="551883" cy="114015"/>
          </a:xfrm>
          <a:prstGeom prst="rect">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dirty="0"/>
          </a:p>
        </p:txBody>
      </p:sp>
      <p:sp>
        <p:nvSpPr>
          <p:cNvPr id="629" name="Glycine-rich Protein1"/>
          <p:cNvSpPr txBox="1"/>
          <p:nvPr/>
        </p:nvSpPr>
        <p:spPr>
          <a:xfrm>
            <a:off x="8909832" y="4918639"/>
            <a:ext cx="1082028"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gn="r">
              <a:defRPr sz="1200" b="0"/>
            </a:lvl1pPr>
          </a:lstStyle>
          <a:p>
            <a:r>
              <a:rPr sz="844" dirty="0"/>
              <a:t>Glycine-rich Protein1</a:t>
            </a:r>
          </a:p>
        </p:txBody>
      </p:sp>
      <p:grpSp>
        <p:nvGrpSpPr>
          <p:cNvPr id="647" name="Group"/>
          <p:cNvGrpSpPr/>
          <p:nvPr/>
        </p:nvGrpSpPr>
        <p:grpSpPr>
          <a:xfrm>
            <a:off x="7086453" y="909651"/>
            <a:ext cx="869296" cy="4682713"/>
            <a:chOff x="0" y="-4553"/>
            <a:chExt cx="1236332" cy="6659856"/>
          </a:xfrm>
        </p:grpSpPr>
        <p:pic>
          <p:nvPicPr>
            <p:cNvPr id="630" name="en.heat.pdf" descr="en.heat.pdf"/>
            <p:cNvPicPr>
              <a:picLocks noChangeAspect="1"/>
            </p:cNvPicPr>
            <p:nvPr/>
          </p:nvPicPr>
          <p:blipFill>
            <a:blip r:embed="rId8">
              <a:alphaModFix amt="74159"/>
            </a:blip>
            <a:srcRect l="92987" t="40322" r="5611" b="40569"/>
            <a:stretch>
              <a:fillRect/>
            </a:stretch>
          </p:blipFill>
          <p:spPr>
            <a:xfrm>
              <a:off x="265680" y="253621"/>
              <a:ext cx="342901" cy="3825622"/>
            </a:xfrm>
            <a:prstGeom prst="rect">
              <a:avLst/>
            </a:prstGeom>
            <a:ln w="12700" cap="flat">
              <a:noFill/>
              <a:miter lim="400000"/>
            </a:ln>
            <a:effectLst/>
          </p:spPr>
        </p:pic>
        <p:sp>
          <p:nvSpPr>
            <p:cNvPr id="631" name="Anther Size"/>
            <p:cNvSpPr txBox="1"/>
            <p:nvPr/>
          </p:nvSpPr>
          <p:spPr>
            <a:xfrm>
              <a:off x="200328" y="-4553"/>
              <a:ext cx="827578"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1100"/>
              </a:lvl1pPr>
            </a:lstStyle>
            <a:p>
              <a:r>
                <a:rPr sz="773" dirty="0"/>
                <a:t>Anther Size</a:t>
              </a:r>
            </a:p>
          </p:txBody>
        </p:sp>
        <p:sp>
          <p:nvSpPr>
            <p:cNvPr id="632" name="3.0 mm"/>
            <p:cNvSpPr txBox="1"/>
            <p:nvPr/>
          </p:nvSpPr>
          <p:spPr>
            <a:xfrm>
              <a:off x="586581" y="3797474"/>
              <a:ext cx="572237"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3.0 mm</a:t>
              </a:r>
            </a:p>
          </p:txBody>
        </p:sp>
        <p:sp>
          <p:nvSpPr>
            <p:cNvPr id="633" name="0.5 mm"/>
            <p:cNvSpPr txBox="1"/>
            <p:nvPr/>
          </p:nvSpPr>
          <p:spPr>
            <a:xfrm>
              <a:off x="586581" y="329409"/>
              <a:ext cx="572237"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0.5 mm</a:t>
              </a:r>
            </a:p>
          </p:txBody>
        </p:sp>
        <p:sp>
          <p:nvSpPr>
            <p:cNvPr id="634" name="1.25 mm"/>
            <p:cNvSpPr txBox="1"/>
            <p:nvPr/>
          </p:nvSpPr>
          <p:spPr>
            <a:xfrm>
              <a:off x="586581" y="1369828"/>
              <a:ext cx="649751"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1.25 mm</a:t>
              </a:r>
            </a:p>
          </p:txBody>
        </p:sp>
        <p:sp>
          <p:nvSpPr>
            <p:cNvPr id="635" name="1.5 mm"/>
            <p:cNvSpPr txBox="1"/>
            <p:nvPr/>
          </p:nvSpPr>
          <p:spPr>
            <a:xfrm>
              <a:off x="586581" y="1716635"/>
              <a:ext cx="572237"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1.5 mm</a:t>
              </a:r>
            </a:p>
          </p:txBody>
        </p:sp>
        <p:sp>
          <p:nvSpPr>
            <p:cNvPr id="636" name="1.75 mm"/>
            <p:cNvSpPr txBox="1"/>
            <p:nvPr/>
          </p:nvSpPr>
          <p:spPr>
            <a:xfrm>
              <a:off x="586581" y="2063441"/>
              <a:ext cx="649751"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1.75 mm</a:t>
              </a:r>
            </a:p>
          </p:txBody>
        </p:sp>
        <p:sp>
          <p:nvSpPr>
            <p:cNvPr id="637" name="2.25 mm"/>
            <p:cNvSpPr txBox="1"/>
            <p:nvPr/>
          </p:nvSpPr>
          <p:spPr>
            <a:xfrm>
              <a:off x="586581" y="2757053"/>
              <a:ext cx="649751"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2.25 mm</a:t>
              </a:r>
            </a:p>
          </p:txBody>
        </p:sp>
        <p:sp>
          <p:nvSpPr>
            <p:cNvPr id="638" name="2.5 mm"/>
            <p:cNvSpPr txBox="1"/>
            <p:nvPr/>
          </p:nvSpPr>
          <p:spPr>
            <a:xfrm>
              <a:off x="586581" y="3103860"/>
              <a:ext cx="572237"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2.5 mm</a:t>
              </a:r>
            </a:p>
          </p:txBody>
        </p:sp>
        <p:sp>
          <p:nvSpPr>
            <p:cNvPr id="639" name="2.0 mm"/>
            <p:cNvSpPr txBox="1"/>
            <p:nvPr/>
          </p:nvSpPr>
          <p:spPr>
            <a:xfrm>
              <a:off x="586581" y="2410247"/>
              <a:ext cx="572237"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2.0 mm</a:t>
              </a:r>
            </a:p>
          </p:txBody>
        </p:sp>
        <p:sp>
          <p:nvSpPr>
            <p:cNvPr id="640" name="2.75 mm"/>
            <p:cNvSpPr txBox="1"/>
            <p:nvPr/>
          </p:nvSpPr>
          <p:spPr>
            <a:xfrm>
              <a:off x="586581" y="3450666"/>
              <a:ext cx="649751"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2.75 mm</a:t>
              </a:r>
            </a:p>
          </p:txBody>
        </p:sp>
        <p:sp>
          <p:nvSpPr>
            <p:cNvPr id="641" name="1.0 mm"/>
            <p:cNvSpPr txBox="1"/>
            <p:nvPr/>
          </p:nvSpPr>
          <p:spPr>
            <a:xfrm>
              <a:off x="586581" y="1023022"/>
              <a:ext cx="572237"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1.0 mm</a:t>
              </a:r>
            </a:p>
          </p:txBody>
        </p:sp>
        <p:sp>
          <p:nvSpPr>
            <p:cNvPr id="642" name="0.75 mm"/>
            <p:cNvSpPr txBox="1"/>
            <p:nvPr/>
          </p:nvSpPr>
          <p:spPr>
            <a:xfrm>
              <a:off x="586581" y="676215"/>
              <a:ext cx="649751"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0.75 mm</a:t>
              </a:r>
            </a:p>
          </p:txBody>
        </p:sp>
        <p:pic>
          <p:nvPicPr>
            <p:cNvPr id="643" name="tap.heat.pdf" descr="tap.heat.pdf"/>
            <p:cNvPicPr>
              <a:picLocks/>
            </p:cNvPicPr>
            <p:nvPr/>
          </p:nvPicPr>
          <p:blipFill>
            <a:blip r:embed="rId2"/>
            <a:srcRect l="86263" t="41919" r="12153" b="48757"/>
            <a:stretch>
              <a:fillRect/>
            </a:stretch>
          </p:blipFill>
          <p:spPr>
            <a:xfrm>
              <a:off x="265681" y="5009477"/>
              <a:ext cx="340331" cy="1552754"/>
            </a:xfrm>
            <a:prstGeom prst="rect">
              <a:avLst/>
            </a:prstGeom>
            <a:ln w="12700" cap="flat">
              <a:noFill/>
              <a:miter lim="400000"/>
            </a:ln>
            <a:effectLst/>
          </p:spPr>
        </p:pic>
        <p:sp>
          <p:nvSpPr>
            <p:cNvPr id="644" name="Expression (TPM)"/>
            <p:cNvSpPr txBox="1"/>
            <p:nvPr/>
          </p:nvSpPr>
          <p:spPr>
            <a:xfrm>
              <a:off x="0" y="4770647"/>
              <a:ext cx="1231108"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a:lvl1pPr>
            </a:lstStyle>
            <a:p>
              <a:r>
                <a:rPr sz="773" dirty="0"/>
                <a:t>Expression (TPM)</a:t>
              </a:r>
            </a:p>
          </p:txBody>
        </p:sp>
        <p:sp>
          <p:nvSpPr>
            <p:cNvPr id="645" name="Max"/>
            <p:cNvSpPr txBox="1"/>
            <p:nvPr/>
          </p:nvSpPr>
          <p:spPr>
            <a:xfrm>
              <a:off x="622300" y="4948446"/>
              <a:ext cx="369333"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Max</a:t>
              </a:r>
            </a:p>
          </p:txBody>
        </p:sp>
        <p:sp>
          <p:nvSpPr>
            <p:cNvPr id="646" name="Min"/>
            <p:cNvSpPr txBox="1"/>
            <p:nvPr/>
          </p:nvSpPr>
          <p:spPr>
            <a:xfrm>
              <a:off x="634999" y="6383546"/>
              <a:ext cx="330576" cy="2717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lgn="l">
                <a:defRPr sz="1100" b="0"/>
              </a:lvl1pPr>
            </a:lstStyle>
            <a:p>
              <a:r>
                <a:rPr sz="773" dirty="0"/>
                <a:t>Min</a:t>
              </a:r>
            </a:p>
          </p:txBody>
        </p:sp>
      </p:grpSp>
      <p:sp>
        <p:nvSpPr>
          <p:cNvPr id="2" name="TextBox 1">
            <a:extLst>
              <a:ext uri="{FF2B5EF4-FFF2-40B4-BE49-F238E27FC236}">
                <a16:creationId xmlns:a16="http://schemas.microsoft.com/office/drawing/2014/main" id="{7CF52DB3-BB35-1473-7B2C-F350AE401383}"/>
              </a:ext>
            </a:extLst>
          </p:cNvPr>
          <p:cNvSpPr txBox="1"/>
          <p:nvPr/>
        </p:nvSpPr>
        <p:spPr>
          <a:xfrm>
            <a:off x="9591" y="990948"/>
            <a:ext cx="1646569" cy="5632311"/>
          </a:xfrm>
          <a:prstGeom prst="rect">
            <a:avLst/>
          </a:prstGeom>
          <a:noFill/>
        </p:spPr>
        <p:txBody>
          <a:bodyPr wrap="square" rtlCol="0">
            <a:spAutoFit/>
          </a:bodyPr>
          <a:lstStyle/>
          <a:p>
            <a:r>
              <a:rPr lang="en-US" sz="1600" dirty="0">
                <a:solidFill>
                  <a:srgbClr val="FF0000"/>
                </a:solidFill>
              </a:rPr>
              <a:t>Remodel PMC callose</a:t>
            </a:r>
          </a:p>
          <a:p>
            <a:endParaRPr lang="en-US" sz="800" dirty="0"/>
          </a:p>
          <a:p>
            <a:r>
              <a:rPr lang="en-US" sz="1600" dirty="0">
                <a:solidFill>
                  <a:srgbClr val="FF0000"/>
                </a:solidFill>
              </a:rPr>
              <a:t>Supply phasiRNA &amp; nutrients </a:t>
            </a:r>
            <a:r>
              <a:rPr lang="en-US" sz="1600" dirty="0"/>
              <a:t>to meiocytes</a:t>
            </a:r>
          </a:p>
          <a:p>
            <a:endParaRPr lang="en-US" sz="800" dirty="0"/>
          </a:p>
          <a:p>
            <a:r>
              <a:rPr lang="en-US" sz="1600" dirty="0">
                <a:solidFill>
                  <a:srgbClr val="FF0000"/>
                </a:solidFill>
              </a:rPr>
              <a:t>Lipophilic precursors </a:t>
            </a:r>
            <a:r>
              <a:rPr lang="en-US" sz="1600" dirty="0"/>
              <a:t>for epidermal wax and endothecial plastids. </a:t>
            </a:r>
            <a:r>
              <a:rPr lang="en-US" sz="1600" dirty="0">
                <a:solidFill>
                  <a:srgbClr val="FF0000"/>
                </a:solidFill>
              </a:rPr>
              <a:t>24 nt phasi RNAs. </a:t>
            </a:r>
          </a:p>
          <a:p>
            <a:endParaRPr lang="en-US" sz="800" dirty="0"/>
          </a:p>
          <a:p>
            <a:r>
              <a:rPr lang="en-US" sz="1600" dirty="0">
                <a:solidFill>
                  <a:srgbClr val="FF0000"/>
                </a:solidFill>
              </a:rPr>
              <a:t>Liberate tetrad microspores</a:t>
            </a:r>
          </a:p>
          <a:p>
            <a:endParaRPr lang="en-US" sz="800" dirty="0"/>
          </a:p>
          <a:p>
            <a:r>
              <a:rPr lang="en-US" sz="1600" dirty="0"/>
              <a:t>Synthesize &amp; secrete </a:t>
            </a:r>
            <a:r>
              <a:rPr lang="en-US" sz="1600" dirty="0">
                <a:solidFill>
                  <a:srgbClr val="FF0000"/>
                </a:solidFill>
              </a:rPr>
              <a:t>exine = secretory cell</a:t>
            </a:r>
          </a:p>
          <a:p>
            <a:endParaRPr lang="en-US" sz="800" dirty="0"/>
          </a:p>
          <a:p>
            <a:r>
              <a:rPr lang="en-US" sz="1600" dirty="0">
                <a:solidFill>
                  <a:srgbClr val="FF0000"/>
                </a:solidFill>
              </a:rPr>
              <a:t>PCD</a:t>
            </a:r>
            <a:r>
              <a:rPr lang="en-US" sz="1600" dirty="0"/>
              <a:t> to form a “Velcro” pad for pollen</a:t>
            </a:r>
          </a:p>
        </p:txBody>
      </p:sp>
      <p:sp>
        <p:nvSpPr>
          <p:cNvPr id="3" name="TextBox 2">
            <a:extLst>
              <a:ext uri="{FF2B5EF4-FFF2-40B4-BE49-F238E27FC236}">
                <a16:creationId xmlns:a16="http://schemas.microsoft.com/office/drawing/2014/main" id="{4BDEBBE4-A340-FE6F-DBEC-34D69B6EDA79}"/>
              </a:ext>
            </a:extLst>
          </p:cNvPr>
          <p:cNvSpPr txBox="1"/>
          <p:nvPr/>
        </p:nvSpPr>
        <p:spPr>
          <a:xfrm>
            <a:off x="1825778" y="6333222"/>
            <a:ext cx="10366221" cy="523220"/>
          </a:xfrm>
          <a:prstGeom prst="rect">
            <a:avLst/>
          </a:prstGeom>
          <a:solidFill>
            <a:schemeClr val="bg1"/>
          </a:solidFill>
          <a:ln w="28575">
            <a:solidFill>
              <a:srgbClr val="FF0000"/>
            </a:solidFill>
          </a:ln>
        </p:spPr>
        <p:txBody>
          <a:bodyPr wrap="square" rtlCol="0">
            <a:spAutoFit/>
          </a:bodyPr>
          <a:lstStyle/>
          <a:p>
            <a:r>
              <a:rPr lang="en-US" sz="2800" dirty="0"/>
              <a:t>In progress, tapetal mutants to better define differentiation steps</a:t>
            </a:r>
            <a:r>
              <a:rPr lang="en-US"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A10C-D1CC-9CDE-5972-FBAA406FEA50}"/>
              </a:ext>
            </a:extLst>
          </p:cNvPr>
          <p:cNvSpPr>
            <a:spLocks noGrp="1"/>
          </p:cNvSpPr>
          <p:nvPr>
            <p:ph type="title"/>
          </p:nvPr>
        </p:nvSpPr>
        <p:spPr>
          <a:xfrm>
            <a:off x="4095749" y="822325"/>
            <a:ext cx="3829050" cy="1325563"/>
          </a:xfrm>
        </p:spPr>
        <p:txBody>
          <a:bodyPr/>
          <a:lstStyle/>
          <a:p>
            <a:pPr algn="ctr"/>
            <a:r>
              <a:rPr lang="en-US" dirty="0">
                <a:solidFill>
                  <a:srgbClr val="FF0000"/>
                </a:solidFill>
              </a:rPr>
              <a:t>Scorecard</a:t>
            </a:r>
          </a:p>
        </p:txBody>
      </p:sp>
      <p:sp>
        <p:nvSpPr>
          <p:cNvPr id="3" name="Content Placeholder 2">
            <a:extLst>
              <a:ext uri="{FF2B5EF4-FFF2-40B4-BE49-F238E27FC236}">
                <a16:creationId xmlns:a16="http://schemas.microsoft.com/office/drawing/2014/main" id="{16DCD5E8-73DA-D1D9-AE64-D7BF0C5A8121}"/>
              </a:ext>
            </a:extLst>
          </p:cNvPr>
          <p:cNvSpPr>
            <a:spLocks noGrp="1"/>
          </p:cNvSpPr>
          <p:nvPr>
            <p:ph idx="1"/>
          </p:nvPr>
        </p:nvSpPr>
        <p:spPr>
          <a:xfrm>
            <a:off x="785813" y="2369600"/>
            <a:ext cx="11406187" cy="3292475"/>
          </a:xfrm>
        </p:spPr>
        <p:txBody>
          <a:bodyPr>
            <a:normAutofit fontScale="92500" lnSpcReduction="20000"/>
          </a:bodyPr>
          <a:lstStyle/>
          <a:p>
            <a:pPr marL="0" indent="0">
              <a:lnSpc>
                <a:spcPct val="150000"/>
              </a:lnSpc>
              <a:buNone/>
            </a:pPr>
            <a:r>
              <a:rPr lang="en-US" sz="3000" dirty="0">
                <a:solidFill>
                  <a:srgbClr val="FF0000"/>
                </a:solidFill>
              </a:rPr>
              <a:t>Origin</a:t>
            </a:r>
            <a:r>
              <a:rPr lang="en-US" sz="3000" dirty="0"/>
              <a:t> of cells with pace and pattern of division on a </a:t>
            </a:r>
            <a:r>
              <a:rPr lang="en-US" sz="3000" dirty="0">
                <a:solidFill>
                  <a:srgbClr val="FF0000"/>
                </a:solidFill>
              </a:rPr>
              <a:t>timeline</a:t>
            </a:r>
            <a:r>
              <a:rPr lang="en-US" sz="3000" dirty="0"/>
              <a:t>.</a:t>
            </a:r>
          </a:p>
          <a:p>
            <a:pPr marL="0" indent="0">
              <a:lnSpc>
                <a:spcPct val="150000"/>
              </a:lnSpc>
              <a:buNone/>
            </a:pPr>
            <a:r>
              <a:rPr lang="en-US" sz="3000" dirty="0">
                <a:solidFill>
                  <a:srgbClr val="FF0000"/>
                </a:solidFill>
              </a:rPr>
              <a:t>Functions</a:t>
            </a:r>
            <a:r>
              <a:rPr lang="en-US" sz="3000" dirty="0"/>
              <a:t> of each cell type --  What goes awry in </a:t>
            </a:r>
            <a:r>
              <a:rPr lang="en-US" sz="3000" i="1" dirty="0"/>
              <a:t>male-sterile</a:t>
            </a:r>
            <a:r>
              <a:rPr lang="en-US" sz="3000" dirty="0"/>
              <a:t> mutants?</a:t>
            </a:r>
          </a:p>
          <a:p>
            <a:pPr marL="0" indent="0">
              <a:lnSpc>
                <a:spcPct val="150000"/>
              </a:lnSpc>
              <a:buNone/>
            </a:pPr>
            <a:r>
              <a:rPr lang="en-US" sz="3000" dirty="0">
                <a:solidFill>
                  <a:srgbClr val="FF0000"/>
                </a:solidFill>
              </a:rPr>
              <a:t>Sequential tapetal differentiation </a:t>
            </a:r>
            <a:r>
              <a:rPr lang="en-US" sz="3000" dirty="0"/>
              <a:t>for new functions – hierarchy of TFs.</a:t>
            </a:r>
          </a:p>
          <a:p>
            <a:pPr marL="0" indent="0">
              <a:lnSpc>
                <a:spcPct val="150000"/>
              </a:lnSpc>
              <a:buNone/>
            </a:pPr>
            <a:r>
              <a:rPr lang="en-US" sz="3000" dirty="0">
                <a:solidFill>
                  <a:srgbClr val="FF0000"/>
                </a:solidFill>
              </a:rPr>
              <a:t>Developmental co-ordination </a:t>
            </a:r>
            <a:r>
              <a:rPr lang="en-US" sz="3000" dirty="0"/>
              <a:t>within and between cell layers – secreted proteins (&gt;300 candidate small proteins) and mobile phasi RNAs.</a:t>
            </a:r>
          </a:p>
          <a:p>
            <a:pPr marL="0" indent="0">
              <a:buNone/>
            </a:pPr>
            <a:endParaRPr lang="en-US" dirty="0"/>
          </a:p>
          <a:p>
            <a:pPr marL="0" indent="0">
              <a:buNone/>
            </a:pPr>
            <a:endParaRPr lang="en-US" dirty="0"/>
          </a:p>
        </p:txBody>
      </p:sp>
      <p:pic>
        <p:nvPicPr>
          <p:cNvPr id="5" name="Content Placeholder 3">
            <a:extLst>
              <a:ext uri="{FF2B5EF4-FFF2-40B4-BE49-F238E27FC236}">
                <a16:creationId xmlns:a16="http://schemas.microsoft.com/office/drawing/2014/main" id="{07965728-E2AC-C60D-1D25-5633BE6439A7}"/>
              </a:ext>
            </a:extLst>
          </p:cNvPr>
          <p:cNvPicPr>
            <a:picLocks noChangeAspect="1"/>
          </p:cNvPicPr>
          <p:nvPr/>
        </p:nvPicPr>
        <p:blipFill>
          <a:blip r:embed="rId2"/>
          <a:stretch>
            <a:fillRect/>
          </a:stretch>
        </p:blipFill>
        <p:spPr>
          <a:xfrm>
            <a:off x="76201" y="91278"/>
            <a:ext cx="2532739" cy="2056610"/>
          </a:xfrm>
          <a:prstGeom prst="rect">
            <a:avLst/>
          </a:prstGeom>
        </p:spPr>
      </p:pic>
      <p:pic>
        <p:nvPicPr>
          <p:cNvPr id="7" name="Picture 6">
            <a:extLst>
              <a:ext uri="{FF2B5EF4-FFF2-40B4-BE49-F238E27FC236}">
                <a16:creationId xmlns:a16="http://schemas.microsoft.com/office/drawing/2014/main" id="{A0A4580B-F095-9542-B8B3-25CC2918AF9F}"/>
              </a:ext>
            </a:extLst>
          </p:cNvPr>
          <p:cNvPicPr>
            <a:picLocks noChangeAspect="1"/>
          </p:cNvPicPr>
          <p:nvPr/>
        </p:nvPicPr>
        <p:blipFill>
          <a:blip r:embed="rId3"/>
          <a:stretch>
            <a:fillRect/>
          </a:stretch>
        </p:blipFill>
        <p:spPr>
          <a:xfrm>
            <a:off x="266701" y="2375634"/>
            <a:ext cx="519112" cy="547687"/>
          </a:xfrm>
          <a:prstGeom prst="rect">
            <a:avLst/>
          </a:prstGeom>
        </p:spPr>
      </p:pic>
      <p:pic>
        <p:nvPicPr>
          <p:cNvPr id="11" name="Picture 10">
            <a:extLst>
              <a:ext uri="{FF2B5EF4-FFF2-40B4-BE49-F238E27FC236}">
                <a16:creationId xmlns:a16="http://schemas.microsoft.com/office/drawing/2014/main" id="{A6A8DB2B-C153-5D25-26C5-2D29F0B42A8E}"/>
              </a:ext>
            </a:extLst>
          </p:cNvPr>
          <p:cNvPicPr>
            <a:picLocks noChangeAspect="1"/>
          </p:cNvPicPr>
          <p:nvPr/>
        </p:nvPicPr>
        <p:blipFill>
          <a:blip r:embed="rId4"/>
          <a:stretch>
            <a:fillRect/>
          </a:stretch>
        </p:blipFill>
        <p:spPr>
          <a:xfrm>
            <a:off x="266701" y="3821695"/>
            <a:ext cx="519112" cy="513908"/>
          </a:xfrm>
          <a:prstGeom prst="rect">
            <a:avLst/>
          </a:prstGeom>
        </p:spPr>
      </p:pic>
      <p:pic>
        <p:nvPicPr>
          <p:cNvPr id="13" name="Picture 12">
            <a:extLst>
              <a:ext uri="{FF2B5EF4-FFF2-40B4-BE49-F238E27FC236}">
                <a16:creationId xmlns:a16="http://schemas.microsoft.com/office/drawing/2014/main" id="{29B742DC-EC50-F41D-8743-21281BFF4C86}"/>
              </a:ext>
            </a:extLst>
          </p:cNvPr>
          <p:cNvPicPr>
            <a:picLocks noChangeAspect="1"/>
          </p:cNvPicPr>
          <p:nvPr/>
        </p:nvPicPr>
        <p:blipFill>
          <a:blip r:embed="rId4"/>
          <a:stretch>
            <a:fillRect/>
          </a:stretch>
        </p:blipFill>
        <p:spPr>
          <a:xfrm>
            <a:off x="266701" y="3115554"/>
            <a:ext cx="519112" cy="513908"/>
          </a:xfrm>
          <a:prstGeom prst="rect">
            <a:avLst/>
          </a:prstGeom>
        </p:spPr>
      </p:pic>
      <p:pic>
        <p:nvPicPr>
          <p:cNvPr id="14" name="Picture 13">
            <a:extLst>
              <a:ext uri="{FF2B5EF4-FFF2-40B4-BE49-F238E27FC236}">
                <a16:creationId xmlns:a16="http://schemas.microsoft.com/office/drawing/2014/main" id="{7918272A-FEB6-74AC-1B49-2E6837942C00}"/>
              </a:ext>
            </a:extLst>
          </p:cNvPr>
          <p:cNvPicPr>
            <a:picLocks noChangeAspect="1"/>
          </p:cNvPicPr>
          <p:nvPr/>
        </p:nvPicPr>
        <p:blipFill>
          <a:blip r:embed="rId4"/>
          <a:stretch>
            <a:fillRect/>
          </a:stretch>
        </p:blipFill>
        <p:spPr>
          <a:xfrm>
            <a:off x="295277" y="4484931"/>
            <a:ext cx="519112" cy="513908"/>
          </a:xfrm>
          <a:prstGeom prst="rect">
            <a:avLst/>
          </a:prstGeom>
        </p:spPr>
      </p:pic>
    </p:spTree>
    <p:extLst>
      <p:ext uri="{BB962C8B-B14F-4D97-AF65-F5344CB8AC3E}">
        <p14:creationId xmlns:p14="http://schemas.microsoft.com/office/powerpoint/2010/main" val="424081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7C1A6-B457-4E89-A0D3-C20F90AE1102}"/>
              </a:ext>
            </a:extLst>
          </p:cNvPr>
          <p:cNvSpPr>
            <a:spLocks noGrp="1"/>
          </p:cNvSpPr>
          <p:nvPr>
            <p:ph type="title"/>
          </p:nvPr>
        </p:nvSpPr>
        <p:spPr>
          <a:xfrm>
            <a:off x="3829049" y="455984"/>
            <a:ext cx="7190463" cy="2859914"/>
          </a:xfrm>
        </p:spPr>
        <p:txBody>
          <a:bodyPr>
            <a:normAutofit/>
          </a:bodyPr>
          <a:lstStyle/>
          <a:p>
            <a:pPr algn="ctr"/>
            <a:r>
              <a:rPr lang="en-US" sz="6000" dirty="0">
                <a:effectLst>
                  <a:outerShdw blurRad="38100" dist="38100" dir="2700000" algn="tl">
                    <a:srgbClr val="000000">
                      <a:alpha val="43137"/>
                    </a:srgbClr>
                  </a:outerShdw>
                </a:effectLst>
              </a:rPr>
              <a:t>Thank you</a:t>
            </a:r>
            <a:r>
              <a:rPr lang="en-US" sz="6000" dirty="0"/>
              <a:t>.</a:t>
            </a:r>
            <a:br>
              <a:rPr lang="en-US" sz="6000" dirty="0"/>
            </a:br>
            <a:br>
              <a:rPr lang="en-US" sz="6000" dirty="0"/>
            </a:br>
            <a:r>
              <a:rPr lang="en-US" sz="6000" dirty="0">
                <a:effectLst>
                  <a:outerShdw blurRad="38100" dist="38100" dir="2700000" algn="tl">
                    <a:srgbClr val="000000">
                      <a:alpha val="43137"/>
                    </a:srgbClr>
                  </a:outerShdw>
                </a:effectLst>
              </a:rPr>
              <a:t>Questions?</a:t>
            </a:r>
          </a:p>
        </p:txBody>
      </p:sp>
      <p:sp>
        <p:nvSpPr>
          <p:cNvPr id="5" name="Title 1">
            <a:extLst>
              <a:ext uri="{FF2B5EF4-FFF2-40B4-BE49-F238E27FC236}">
                <a16:creationId xmlns:a16="http://schemas.microsoft.com/office/drawing/2014/main" id="{A4F8CD2A-532F-E8FE-DCDE-65FF8B7BB27D}"/>
              </a:ext>
            </a:extLst>
          </p:cNvPr>
          <p:cNvSpPr txBox="1">
            <a:spLocks/>
          </p:cNvSpPr>
          <p:nvPr/>
        </p:nvSpPr>
        <p:spPr>
          <a:xfrm>
            <a:off x="4829175" y="3219450"/>
            <a:ext cx="5638800" cy="259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3600" dirty="0">
                <a:latin typeface="Arial" panose="020B0604020202020204" pitchFamily="34" charset="0"/>
                <a:cs typeface="Arial" panose="020B0604020202020204" pitchFamily="34" charset="0"/>
              </a:rPr>
              <a:t>Virginia Walbot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walbot@stanford.edu</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3" name="Content Placeholder 3">
            <a:extLst>
              <a:ext uri="{FF2B5EF4-FFF2-40B4-BE49-F238E27FC236}">
                <a16:creationId xmlns:a16="http://schemas.microsoft.com/office/drawing/2014/main" id="{573535BD-59D6-5375-407F-9A3A3B2A760A}"/>
              </a:ext>
            </a:extLst>
          </p:cNvPr>
          <p:cNvPicPr>
            <a:picLocks noChangeAspect="1"/>
          </p:cNvPicPr>
          <p:nvPr/>
        </p:nvPicPr>
        <p:blipFill>
          <a:blip r:embed="rId2"/>
          <a:stretch>
            <a:fillRect/>
          </a:stretch>
        </p:blipFill>
        <p:spPr>
          <a:xfrm>
            <a:off x="228601" y="243677"/>
            <a:ext cx="4600574" cy="3735713"/>
          </a:xfrm>
          <a:prstGeom prst="rect">
            <a:avLst/>
          </a:prstGeom>
        </p:spPr>
      </p:pic>
    </p:spTree>
    <p:extLst>
      <p:ext uri="{BB962C8B-B14F-4D97-AF65-F5344CB8AC3E}">
        <p14:creationId xmlns:p14="http://schemas.microsoft.com/office/powerpoint/2010/main" val="299275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CC5E238-0604-6BED-2CA6-2A32F409E9F0}"/>
              </a:ext>
            </a:extLst>
          </p:cNvPr>
          <p:cNvPicPr>
            <a:picLocks noGrp="1" noChangeAspect="1"/>
          </p:cNvPicPr>
          <p:nvPr>
            <p:ph idx="1"/>
          </p:nvPr>
        </p:nvPicPr>
        <p:blipFill>
          <a:blip r:embed="rId2"/>
          <a:stretch>
            <a:fillRect/>
          </a:stretch>
        </p:blipFill>
        <p:spPr>
          <a:xfrm>
            <a:off x="4544630" y="88471"/>
            <a:ext cx="7606998" cy="6176963"/>
          </a:xfrm>
          <a:prstGeom prst="rect">
            <a:avLst/>
          </a:prstGeom>
        </p:spPr>
      </p:pic>
      <p:sp>
        <p:nvSpPr>
          <p:cNvPr id="2" name="Title 1">
            <a:extLst>
              <a:ext uri="{FF2B5EF4-FFF2-40B4-BE49-F238E27FC236}">
                <a16:creationId xmlns:a16="http://schemas.microsoft.com/office/drawing/2014/main" id="{2B83D423-EA3E-FC4E-2991-F5A6A33E4D0C}"/>
              </a:ext>
            </a:extLst>
          </p:cNvPr>
          <p:cNvSpPr>
            <a:spLocks noGrp="1"/>
          </p:cNvSpPr>
          <p:nvPr>
            <p:ph type="title"/>
          </p:nvPr>
        </p:nvSpPr>
        <p:spPr>
          <a:xfrm rot="565680">
            <a:off x="3754164" y="262532"/>
            <a:ext cx="2214492" cy="583999"/>
          </a:xfrm>
        </p:spPr>
        <p:txBody>
          <a:bodyPr>
            <a:normAutofit/>
          </a:bodyPr>
          <a:lstStyle/>
          <a:p>
            <a:r>
              <a:rPr lang="en-US" sz="2800" b="1" dirty="0">
                <a:solidFill>
                  <a:srgbClr val="800000"/>
                </a:solidFill>
              </a:rPr>
              <a:t>Epidermis</a:t>
            </a:r>
          </a:p>
        </p:txBody>
      </p:sp>
      <p:sp>
        <p:nvSpPr>
          <p:cNvPr id="5" name="Title 1">
            <a:extLst>
              <a:ext uri="{FF2B5EF4-FFF2-40B4-BE49-F238E27FC236}">
                <a16:creationId xmlns:a16="http://schemas.microsoft.com/office/drawing/2014/main" id="{A3E8FDF6-E080-E47F-0E33-6A3EAAC61BE2}"/>
              </a:ext>
            </a:extLst>
          </p:cNvPr>
          <p:cNvSpPr txBox="1">
            <a:spLocks/>
          </p:cNvSpPr>
          <p:nvPr/>
        </p:nvSpPr>
        <p:spPr>
          <a:xfrm rot="565680">
            <a:off x="3277114" y="801840"/>
            <a:ext cx="2394736" cy="58399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B050"/>
                </a:solidFill>
              </a:rPr>
              <a:t>Endothecium</a:t>
            </a:r>
          </a:p>
        </p:txBody>
      </p:sp>
      <p:sp>
        <p:nvSpPr>
          <p:cNvPr id="6" name="Title 1">
            <a:extLst>
              <a:ext uri="{FF2B5EF4-FFF2-40B4-BE49-F238E27FC236}">
                <a16:creationId xmlns:a16="http://schemas.microsoft.com/office/drawing/2014/main" id="{908B5B41-963A-3AE6-91D0-E853801E43C7}"/>
              </a:ext>
            </a:extLst>
          </p:cNvPr>
          <p:cNvSpPr txBox="1">
            <a:spLocks/>
          </p:cNvSpPr>
          <p:nvPr/>
        </p:nvSpPr>
        <p:spPr>
          <a:xfrm rot="179169">
            <a:off x="2960642" y="1377537"/>
            <a:ext cx="2450479" cy="571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0000"/>
                </a:solidFill>
              </a:rPr>
              <a:t>Middle Layer</a:t>
            </a:r>
          </a:p>
        </p:txBody>
      </p:sp>
      <p:sp>
        <p:nvSpPr>
          <p:cNvPr id="7" name="Title 1">
            <a:extLst>
              <a:ext uri="{FF2B5EF4-FFF2-40B4-BE49-F238E27FC236}">
                <a16:creationId xmlns:a16="http://schemas.microsoft.com/office/drawing/2014/main" id="{C83E33EB-12CD-4025-4752-59A52E29695F}"/>
              </a:ext>
            </a:extLst>
          </p:cNvPr>
          <p:cNvSpPr txBox="1">
            <a:spLocks/>
          </p:cNvSpPr>
          <p:nvPr/>
        </p:nvSpPr>
        <p:spPr>
          <a:xfrm rot="20989519">
            <a:off x="980636" y="2801018"/>
            <a:ext cx="4985836" cy="8408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6600CC"/>
                </a:solidFill>
              </a:rPr>
              <a:t>Archespore -&gt; Meiocyte -&gt; Gametophyte -&gt; Pollen</a:t>
            </a:r>
          </a:p>
        </p:txBody>
      </p:sp>
      <p:sp>
        <p:nvSpPr>
          <p:cNvPr id="8" name="Title 1">
            <a:extLst>
              <a:ext uri="{FF2B5EF4-FFF2-40B4-BE49-F238E27FC236}">
                <a16:creationId xmlns:a16="http://schemas.microsoft.com/office/drawing/2014/main" id="{5F5C4F84-FBE1-2559-5702-00C2050FAC3E}"/>
              </a:ext>
            </a:extLst>
          </p:cNvPr>
          <p:cNvSpPr txBox="1">
            <a:spLocks/>
          </p:cNvSpPr>
          <p:nvPr/>
        </p:nvSpPr>
        <p:spPr>
          <a:xfrm rot="20989519">
            <a:off x="3664485" y="1871730"/>
            <a:ext cx="1848168" cy="673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rPr>
              <a:t>Tapetum</a:t>
            </a:r>
          </a:p>
        </p:txBody>
      </p:sp>
      <p:sp>
        <p:nvSpPr>
          <p:cNvPr id="3" name="TextBox 2">
            <a:extLst>
              <a:ext uri="{FF2B5EF4-FFF2-40B4-BE49-F238E27FC236}">
                <a16:creationId xmlns:a16="http://schemas.microsoft.com/office/drawing/2014/main" id="{6A692C1D-1726-8CA5-46EA-DA007A423113}"/>
              </a:ext>
            </a:extLst>
          </p:cNvPr>
          <p:cNvSpPr txBox="1"/>
          <p:nvPr/>
        </p:nvSpPr>
        <p:spPr>
          <a:xfrm>
            <a:off x="7500149" y="69856"/>
            <a:ext cx="2234173" cy="954107"/>
          </a:xfrm>
          <a:prstGeom prst="rect">
            <a:avLst/>
          </a:prstGeom>
          <a:noFill/>
        </p:spPr>
        <p:txBody>
          <a:bodyPr wrap="square" rtlCol="0">
            <a:spAutoFit/>
          </a:bodyPr>
          <a:lstStyle/>
          <a:p>
            <a:r>
              <a:rPr lang="en-US" sz="2800" b="1" dirty="0"/>
              <a:t>Vascular &amp; Connective</a:t>
            </a:r>
          </a:p>
        </p:txBody>
      </p:sp>
      <p:pic>
        <p:nvPicPr>
          <p:cNvPr id="9" name="Picture 8">
            <a:extLst>
              <a:ext uri="{FF2B5EF4-FFF2-40B4-BE49-F238E27FC236}">
                <a16:creationId xmlns:a16="http://schemas.microsoft.com/office/drawing/2014/main" id="{7A7DF4D4-98C2-CC63-DFF0-439BDD17B0C6}"/>
              </a:ext>
            </a:extLst>
          </p:cNvPr>
          <p:cNvPicPr>
            <a:picLocks noChangeAspect="1"/>
          </p:cNvPicPr>
          <p:nvPr/>
        </p:nvPicPr>
        <p:blipFill>
          <a:blip r:embed="rId3"/>
          <a:stretch>
            <a:fillRect/>
          </a:stretch>
        </p:blipFill>
        <p:spPr>
          <a:xfrm>
            <a:off x="-27053" y="-2199"/>
            <a:ext cx="2974483" cy="2726608"/>
          </a:xfrm>
          <a:prstGeom prst="rect">
            <a:avLst/>
          </a:prstGeom>
        </p:spPr>
      </p:pic>
    </p:spTree>
    <p:extLst>
      <p:ext uri="{BB962C8B-B14F-4D97-AF65-F5344CB8AC3E}">
        <p14:creationId xmlns:p14="http://schemas.microsoft.com/office/powerpoint/2010/main" val="340115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65454"/>
            <a:ext cx="11477625" cy="944562"/>
          </a:xfrm>
        </p:spPr>
        <p:txBody>
          <a:bodyPr>
            <a:noAutofit/>
          </a:bodyPr>
          <a:lstStyle/>
          <a:p>
            <a:pPr>
              <a:defRPr/>
            </a:pPr>
            <a:r>
              <a:rPr lang="en-US" sz="3200" dirty="0">
                <a:solidFill>
                  <a:srgbClr val="FF0000"/>
                </a:solidFill>
                <a:latin typeface="Arial" pitchFamily="34" charset="0"/>
                <a:cs typeface="Arial" pitchFamily="34" charset="0"/>
              </a:rPr>
              <a:t>Building an anther:  rapid cell proliferation and fate setting.</a:t>
            </a:r>
          </a:p>
        </p:txBody>
      </p:sp>
      <p:sp>
        <p:nvSpPr>
          <p:cNvPr id="3" name="Content Placeholder 2"/>
          <p:cNvSpPr>
            <a:spLocks noGrp="1"/>
          </p:cNvSpPr>
          <p:nvPr>
            <p:ph idx="1"/>
          </p:nvPr>
        </p:nvSpPr>
        <p:spPr>
          <a:xfrm>
            <a:off x="5791201" y="1143000"/>
            <a:ext cx="6105524" cy="5562600"/>
          </a:xfrm>
        </p:spPr>
        <p:txBody>
          <a:bodyPr>
            <a:normAutofit/>
          </a:bodyPr>
          <a:lstStyle/>
          <a:p>
            <a:pPr>
              <a:buFontTx/>
              <a:buNone/>
              <a:defRPr/>
            </a:pPr>
            <a:endParaRPr lang="en-US" sz="2400" dirty="0">
              <a:latin typeface="Arial" pitchFamily="34" charset="0"/>
              <a:cs typeface="Arial" pitchFamily="34" charset="0"/>
            </a:endParaRPr>
          </a:p>
          <a:p>
            <a:pPr>
              <a:buFontTx/>
              <a:buNone/>
              <a:defRPr/>
            </a:pPr>
            <a:r>
              <a:rPr lang="en-US" sz="2000" dirty="0">
                <a:latin typeface="Arial" pitchFamily="34" charset="0"/>
                <a:cs typeface="Arial" pitchFamily="34" charset="0"/>
              </a:rPr>
              <a:t>    </a:t>
            </a:r>
            <a:r>
              <a:rPr lang="en-US" sz="2400" dirty="0">
                <a:latin typeface="Arial" pitchFamily="34" charset="0"/>
                <a:cs typeface="Arial" pitchFamily="34" charset="0"/>
              </a:rPr>
              <a:t>9 days later meiosis starts in the 1.2 mm anther with </a:t>
            </a:r>
            <a:r>
              <a:rPr lang="en-US" sz="2400" dirty="0">
                <a:solidFill>
                  <a:srgbClr val="FF0000"/>
                </a:solidFill>
                <a:latin typeface="Arial" pitchFamily="34" charset="0"/>
                <a:cs typeface="Arial" pitchFamily="34" charset="0"/>
              </a:rPr>
              <a:t>50,000 cells </a:t>
            </a:r>
            <a:r>
              <a:rPr lang="en-US" sz="2400" dirty="0">
                <a:latin typeface="Arial" pitchFamily="34" charset="0"/>
                <a:cs typeface="Arial" pitchFamily="34" charset="0"/>
              </a:rPr>
              <a:t>in </a:t>
            </a:r>
            <a:r>
              <a:rPr lang="en-US" sz="2400" dirty="0">
                <a:solidFill>
                  <a:srgbClr val="FF0000"/>
                </a:solidFill>
                <a:latin typeface="Arial" pitchFamily="34" charset="0"/>
                <a:cs typeface="Arial" pitchFamily="34" charset="0"/>
              </a:rPr>
              <a:t>four lobes </a:t>
            </a:r>
            <a:r>
              <a:rPr lang="en-US" sz="2400" dirty="0">
                <a:latin typeface="Arial" pitchFamily="34" charset="0"/>
                <a:cs typeface="Arial" pitchFamily="34" charset="0"/>
              </a:rPr>
              <a:t>each</a:t>
            </a:r>
            <a:r>
              <a:rPr lang="en-US" sz="2400" dirty="0">
                <a:solidFill>
                  <a:srgbClr val="FF0000"/>
                </a:solidFill>
                <a:latin typeface="Arial" pitchFamily="34" charset="0"/>
                <a:cs typeface="Arial" pitchFamily="34" charset="0"/>
              </a:rPr>
              <a:t> </a:t>
            </a:r>
            <a:r>
              <a:rPr lang="en-US" sz="2400" dirty="0">
                <a:latin typeface="Arial" pitchFamily="34" charset="0"/>
                <a:cs typeface="Arial" pitchFamily="34" charset="0"/>
              </a:rPr>
              <a:t>with a dartboard architecture of </a:t>
            </a:r>
            <a:r>
              <a:rPr lang="en-US" sz="2400" dirty="0">
                <a:solidFill>
                  <a:srgbClr val="FF0000"/>
                </a:solidFill>
                <a:latin typeface="Arial" pitchFamily="34" charset="0"/>
                <a:cs typeface="Arial" pitchFamily="34" charset="0"/>
              </a:rPr>
              <a:t>5 tissues each composed of one cell type.  </a:t>
            </a:r>
          </a:p>
        </p:txBody>
      </p:sp>
      <p:grpSp>
        <p:nvGrpSpPr>
          <p:cNvPr id="10" name="Group 9">
            <a:extLst>
              <a:ext uri="{FF2B5EF4-FFF2-40B4-BE49-F238E27FC236}">
                <a16:creationId xmlns:a16="http://schemas.microsoft.com/office/drawing/2014/main" id="{B8220DD0-5D1F-0B2F-F8B2-98874885F97F}"/>
              </a:ext>
            </a:extLst>
          </p:cNvPr>
          <p:cNvGrpSpPr/>
          <p:nvPr/>
        </p:nvGrpSpPr>
        <p:grpSpPr>
          <a:xfrm>
            <a:off x="1076325" y="1375751"/>
            <a:ext cx="3962400" cy="2230438"/>
            <a:chOff x="1828800" y="1143000"/>
            <a:chExt cx="3962400" cy="2230438"/>
          </a:xfrm>
          <a:effectLst>
            <a:glow rad="63500">
              <a:schemeClr val="accent2">
                <a:satMod val="175000"/>
                <a:alpha val="40000"/>
              </a:schemeClr>
            </a:glow>
          </a:effectLst>
        </p:grpSpPr>
        <p:pic>
          <p:nvPicPr>
            <p:cNvPr id="7172" name="Picture 3" descr="C:\Users\Virginia\Desktop\for Ginny's Dev Bio Talk\Figure 1\55.png"/>
            <p:cNvPicPr>
              <a:picLocks noChangeAspect="1" noChangeArrowheads="1"/>
            </p:cNvPicPr>
            <p:nvPr/>
          </p:nvPicPr>
          <p:blipFill>
            <a:blip r:embed="rId2" cstate="print"/>
            <a:srcRect/>
            <a:stretch>
              <a:fillRect/>
            </a:stretch>
          </p:blipFill>
          <p:spPr bwMode="auto">
            <a:xfrm>
              <a:off x="1828800" y="1143000"/>
              <a:ext cx="3962400" cy="2230438"/>
            </a:xfrm>
            <a:prstGeom prst="rect">
              <a:avLst/>
            </a:prstGeom>
            <a:noFill/>
            <a:ln w="9525">
              <a:solidFill>
                <a:srgbClr val="FFC000"/>
              </a:solidFill>
              <a:miter lim="800000"/>
              <a:headEnd/>
              <a:tailEnd/>
            </a:ln>
          </p:spPr>
        </p:pic>
        <p:sp>
          <p:nvSpPr>
            <p:cNvPr id="11" name="TextBox 10"/>
            <p:cNvSpPr txBox="1"/>
            <p:nvPr/>
          </p:nvSpPr>
          <p:spPr>
            <a:xfrm>
              <a:off x="3886199" y="1905000"/>
              <a:ext cx="485775" cy="307777"/>
            </a:xfrm>
            <a:prstGeom prst="rect">
              <a:avLst/>
            </a:prstGeom>
            <a:solidFill>
              <a:srgbClr val="FFC000"/>
            </a:solidFill>
            <a:ln>
              <a:solidFill>
                <a:srgbClr val="FFC000"/>
              </a:solidFill>
            </a:ln>
          </p:spPr>
          <p:txBody>
            <a:bodyPr wrap="square" rtlCol="0">
              <a:spAutoFit/>
            </a:bodyPr>
            <a:lstStyle/>
            <a:p>
              <a:r>
                <a:rPr lang="en-US" sz="1400" b="1" dirty="0"/>
                <a:t>L2</a:t>
              </a:r>
            </a:p>
          </p:txBody>
        </p:sp>
      </p:grpSp>
      <p:pic>
        <p:nvPicPr>
          <p:cNvPr id="12" name="Picture 11" descr="locule"/>
          <p:cNvPicPr>
            <a:picLocks noChangeAspect="1" noChangeArrowheads="1"/>
          </p:cNvPicPr>
          <p:nvPr/>
        </p:nvPicPr>
        <p:blipFill>
          <a:blip r:embed="rId3" cstate="print"/>
          <a:srcRect/>
          <a:stretch>
            <a:fillRect/>
          </a:stretch>
        </p:blipFill>
        <p:spPr bwMode="auto">
          <a:xfrm>
            <a:off x="6915150" y="3289588"/>
            <a:ext cx="3857625" cy="2856072"/>
          </a:xfrm>
          <a:prstGeom prst="rect">
            <a:avLst/>
          </a:prstGeom>
          <a:noFill/>
          <a:ln w="9525">
            <a:solidFill>
              <a:srgbClr val="FFC000"/>
            </a:solidFill>
            <a:miter lim="800000"/>
            <a:headEnd/>
            <a:tailEnd/>
          </a:ln>
          <a:effectLst>
            <a:glow rad="63500">
              <a:schemeClr val="accent2">
                <a:satMod val="175000"/>
                <a:alpha val="40000"/>
              </a:schemeClr>
            </a:glow>
          </a:effectLst>
        </p:spPr>
      </p:pic>
      <p:sp>
        <p:nvSpPr>
          <p:cNvPr id="14" name="TextBox 13">
            <a:extLst>
              <a:ext uri="{FF2B5EF4-FFF2-40B4-BE49-F238E27FC236}">
                <a16:creationId xmlns:a16="http://schemas.microsoft.com/office/drawing/2014/main" id="{0EC2EF1F-74E4-6CA2-44BA-05B6BB964CE4}"/>
              </a:ext>
            </a:extLst>
          </p:cNvPr>
          <p:cNvSpPr txBox="1"/>
          <p:nvPr/>
        </p:nvSpPr>
        <p:spPr>
          <a:xfrm>
            <a:off x="1028700" y="3971925"/>
            <a:ext cx="4057650" cy="2308324"/>
          </a:xfrm>
          <a:prstGeom prst="rect">
            <a:avLst/>
          </a:prstGeom>
          <a:noFill/>
        </p:spPr>
        <p:txBody>
          <a:bodyPr wrap="square" rtlCol="0">
            <a:spAutoFit/>
          </a:bodyPr>
          <a:lstStyle/>
          <a:p>
            <a:r>
              <a:rPr lang="en-US" sz="2400" dirty="0">
                <a:latin typeface="Arial" pitchFamily="34" charset="0"/>
                <a:cs typeface="Arial" pitchFamily="34" charset="0"/>
              </a:rPr>
              <a:t>Floret meristem makes 3 stamen initials, using up the meristem.  Anther primordia of </a:t>
            </a:r>
            <a:r>
              <a:rPr lang="en-US" sz="2400" dirty="0">
                <a:solidFill>
                  <a:srgbClr val="FF0000"/>
                </a:solidFill>
                <a:latin typeface="Arial" pitchFamily="34" charset="0"/>
                <a:cs typeface="Arial" pitchFamily="34" charset="0"/>
              </a:rPr>
              <a:t>~100 Layer1 and Layer2 cells </a:t>
            </a:r>
            <a:r>
              <a:rPr lang="en-US" sz="2400" dirty="0">
                <a:latin typeface="Arial" pitchFamily="34" charset="0"/>
                <a:cs typeface="Arial" pitchFamily="34" charset="0"/>
              </a:rPr>
              <a:t>form at the stamen tips.</a:t>
            </a:r>
            <a:endParaRPr lang="en-US" sz="2400" dirty="0"/>
          </a:p>
        </p:txBody>
      </p:sp>
    </p:spTree>
    <p:extLst>
      <p:ext uri="{BB962C8B-B14F-4D97-AF65-F5344CB8AC3E}">
        <p14:creationId xmlns:p14="http://schemas.microsoft.com/office/powerpoint/2010/main" val="1052233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123825" y="87245"/>
            <a:ext cx="11258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solidFill>
                  <a:srgbClr val="FF0000"/>
                </a:solidFill>
              </a:rPr>
              <a:t>The LINEAGE MODEL … where we started …. </a:t>
            </a:r>
          </a:p>
          <a:p>
            <a:pPr eaLnBrk="1" hangingPunct="1"/>
            <a:r>
              <a:rPr lang="en-US" altLang="en-US" sz="3600" dirty="0"/>
              <a:t>Asymmetric division of a hypothesized giant lobe cell?    </a:t>
            </a:r>
          </a:p>
        </p:txBody>
      </p:sp>
      <p:sp>
        <p:nvSpPr>
          <p:cNvPr id="3" name="Rounded Rectangle 2"/>
          <p:cNvSpPr/>
          <p:nvPr/>
        </p:nvSpPr>
        <p:spPr>
          <a:xfrm rot="3569387">
            <a:off x="5386800" y="1672383"/>
            <a:ext cx="1112837" cy="55880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7" name="Group 16">
            <a:extLst>
              <a:ext uri="{FF2B5EF4-FFF2-40B4-BE49-F238E27FC236}">
                <a16:creationId xmlns:a16="http://schemas.microsoft.com/office/drawing/2014/main" id="{C2197A77-591A-1B48-6ED0-4F36093E2796}"/>
              </a:ext>
            </a:extLst>
          </p:cNvPr>
          <p:cNvGrpSpPr/>
          <p:nvPr/>
        </p:nvGrpSpPr>
        <p:grpSpPr>
          <a:xfrm>
            <a:off x="6688418" y="1470747"/>
            <a:ext cx="906903" cy="1236992"/>
            <a:chOff x="4543657" y="1493900"/>
            <a:chExt cx="906903" cy="1236992"/>
          </a:xfrm>
        </p:grpSpPr>
        <p:sp>
          <p:nvSpPr>
            <p:cNvPr id="4" name="Rounded Rectangle 3"/>
            <p:cNvSpPr/>
            <p:nvPr/>
          </p:nvSpPr>
          <p:spPr>
            <a:xfrm rot="3569387">
              <a:off x="4541276" y="1496281"/>
              <a:ext cx="563562" cy="5588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ounded Rectangle 4"/>
            <p:cNvSpPr/>
            <p:nvPr/>
          </p:nvSpPr>
          <p:spPr>
            <a:xfrm rot="3569387">
              <a:off x="4756028" y="2036361"/>
              <a:ext cx="785813" cy="603250"/>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2534" name="Group 18"/>
          <p:cNvGrpSpPr>
            <a:grpSpLocks/>
          </p:cNvGrpSpPr>
          <p:nvPr/>
        </p:nvGrpSpPr>
        <p:grpSpPr bwMode="auto">
          <a:xfrm>
            <a:off x="8614477" y="1276302"/>
            <a:ext cx="2057400" cy="1885950"/>
            <a:chOff x="5836587" y="1042378"/>
            <a:chExt cx="2514600" cy="2418617"/>
          </a:xfrm>
        </p:grpSpPr>
        <p:sp>
          <p:nvSpPr>
            <p:cNvPr id="6" name="Rounded Rectangle 5"/>
            <p:cNvSpPr/>
            <p:nvPr/>
          </p:nvSpPr>
          <p:spPr>
            <a:xfrm rot="3569387">
              <a:off x="7370269" y="1565213"/>
              <a:ext cx="665731" cy="68685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a:xfrm rot="3569387">
              <a:off x="6151776" y="2251302"/>
              <a:ext cx="665730" cy="68685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rot="3569387">
              <a:off x="6989975" y="1031814"/>
              <a:ext cx="665731" cy="68685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a:xfrm rot="3569387">
              <a:off x="5845163" y="1642528"/>
              <a:ext cx="667766" cy="68491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p:cNvSpPr/>
            <p:nvPr/>
          </p:nvSpPr>
          <p:spPr>
            <a:xfrm rot="3569387">
              <a:off x="6379758" y="1185475"/>
              <a:ext cx="665730" cy="68491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a:xfrm rot="3569387">
              <a:off x="7142287" y="2557653"/>
              <a:ext cx="665730" cy="68491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rot="3569387">
              <a:off x="6608711" y="2785671"/>
              <a:ext cx="665730" cy="68491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p:cNvSpPr/>
            <p:nvPr/>
          </p:nvSpPr>
          <p:spPr>
            <a:xfrm rot="3569387">
              <a:off x="7675863" y="2099582"/>
              <a:ext cx="665731" cy="684917"/>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Rounded Rectangle 13"/>
            <p:cNvSpPr/>
            <p:nvPr/>
          </p:nvSpPr>
          <p:spPr>
            <a:xfrm rot="3569387">
              <a:off x="6623252" y="1901131"/>
              <a:ext cx="914108" cy="686858"/>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7" name="TextBox 36"/>
          <p:cNvSpPr txBox="1"/>
          <p:nvPr/>
        </p:nvSpPr>
        <p:spPr>
          <a:xfrm>
            <a:off x="213489" y="2745939"/>
            <a:ext cx="4215879" cy="3539430"/>
          </a:xfrm>
          <a:prstGeom prst="rect">
            <a:avLst/>
          </a:prstGeom>
          <a:noFill/>
        </p:spPr>
        <p:txBody>
          <a:bodyPr wrap="square">
            <a:spAutoFit/>
          </a:bodyPr>
          <a:lstStyle/>
          <a:p>
            <a:pPr>
              <a:defRPr/>
            </a:pPr>
            <a:r>
              <a:rPr lang="en-US" sz="3200" dirty="0">
                <a:solidFill>
                  <a:srgbClr val="0000FF"/>
                </a:solidFill>
                <a:latin typeface="Arial" charset="0"/>
              </a:rPr>
              <a:t>Confocal analysis</a:t>
            </a:r>
          </a:p>
          <a:p>
            <a:pPr>
              <a:defRPr/>
            </a:pPr>
            <a:r>
              <a:rPr lang="en-US" sz="3200" dirty="0">
                <a:latin typeface="Arial" charset="0"/>
              </a:rPr>
              <a:t>Four real lobes have </a:t>
            </a:r>
            <a:r>
              <a:rPr lang="en-US" sz="3200" dirty="0">
                <a:solidFill>
                  <a:srgbClr val="FF0000"/>
                </a:solidFill>
                <a:latin typeface="Arial" charset="0"/>
              </a:rPr>
              <a:t>multiple same size L2-derived cells </a:t>
            </a:r>
            <a:r>
              <a:rPr lang="en-US" sz="3200" dirty="0">
                <a:latin typeface="Arial" charset="0"/>
              </a:rPr>
              <a:t>of diverse cell shapes with </a:t>
            </a:r>
            <a:r>
              <a:rPr lang="en-US" sz="3200" dirty="0">
                <a:solidFill>
                  <a:srgbClr val="FF0000"/>
                </a:solidFill>
                <a:latin typeface="Arial" charset="0"/>
              </a:rPr>
              <a:t>similar 3D volumes </a:t>
            </a:r>
            <a:r>
              <a:rPr lang="en-US" sz="3200" dirty="0">
                <a:latin typeface="Arial" charset="0"/>
              </a:rPr>
              <a:t>at ~115 µm.  </a:t>
            </a:r>
            <a:r>
              <a:rPr lang="en-US" sz="3200" dirty="0">
                <a:solidFill>
                  <a:srgbClr val="FF0000"/>
                </a:solidFill>
                <a:latin typeface="Arial" charset="0"/>
              </a:rPr>
              <a:t> </a:t>
            </a:r>
          </a:p>
        </p:txBody>
      </p:sp>
      <p:pic>
        <p:nvPicPr>
          <p:cNvPr id="22540" name="Picture 5" descr="C:\Users\Virginia\Desktop\for Ginny's Dev Bio Talk\Figure 2 pictures\third xz 12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6147" y="3175466"/>
            <a:ext cx="3820550" cy="309078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759410" y="1351121"/>
            <a:ext cx="990600" cy="1569660"/>
          </a:xfrm>
          <a:prstGeom prst="rect">
            <a:avLst/>
          </a:prstGeom>
          <a:noFill/>
        </p:spPr>
        <p:txBody>
          <a:bodyPr>
            <a:spAutoFit/>
          </a:bodyPr>
          <a:lstStyle/>
          <a:p>
            <a:pPr>
              <a:defRPr/>
            </a:pPr>
            <a:r>
              <a:rPr lang="en-US" sz="9600" dirty="0">
                <a:ln>
                  <a:solidFill>
                    <a:srgbClr val="FFFF00"/>
                  </a:solidFill>
                </a:ln>
                <a:latin typeface="Arial" charset="0"/>
              </a:rPr>
              <a:t>?</a:t>
            </a:r>
          </a:p>
        </p:txBody>
      </p:sp>
    </p:spTree>
    <p:extLst>
      <p:ext uri="{BB962C8B-B14F-4D97-AF65-F5344CB8AC3E}">
        <p14:creationId xmlns:p14="http://schemas.microsoft.com/office/powerpoint/2010/main" val="1992070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1760"/>
            <a:ext cx="11653520" cy="2235200"/>
          </a:xfrm>
          <a:solidFill>
            <a:schemeClr val="bg1"/>
          </a:solidFill>
        </p:spPr>
        <p:txBody>
          <a:bodyPr>
            <a:noAutofit/>
          </a:bodyPr>
          <a:lstStyle/>
          <a:p>
            <a:pPr>
              <a:lnSpc>
                <a:spcPct val="150000"/>
              </a:lnSpc>
              <a:defRPr/>
            </a:pPr>
            <a:r>
              <a:rPr lang="en-US" sz="2000" dirty="0">
                <a:latin typeface="Arial" panose="020B0604020202020204" pitchFamily="34" charset="0"/>
                <a:cs typeface="Arial" panose="020B0604020202020204" pitchFamily="34" charset="0"/>
              </a:rPr>
              <a:t>	L2 remain similar until </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some L2 have only L2 neighbors</a:t>
            </a:r>
            <a:r>
              <a:rPr lang="en-US" sz="2000" dirty="0">
                <a:latin typeface="Arial" panose="020B0604020202020204" pitchFamily="34" charset="0"/>
                <a:cs typeface="Arial" panose="020B0604020202020204" pitchFamily="34" charset="0"/>
              </a:rPr>
              <a:t> </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000"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dot</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dependent on MSCA1 glutaredoxin</a:t>
            </a:r>
            <a:r>
              <a:rPr lang="en-US" sz="2000" dirty="0">
                <a:latin typeface="Arial" panose="020B0604020202020204" pitchFamily="34" charset="0"/>
                <a:cs typeface="Arial" panose="020B0604020202020204" pitchFamily="34" charset="0"/>
              </a:rPr>
              <a:t>, these cells enlarge as pre-Archesporial Cells (AR).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physically asymmetric cell division makes a giant cell:  enlargement is after specification.  </a:t>
            </a:r>
            <a:r>
              <a:rPr lang="en-US" sz="2000" dirty="0">
                <a:latin typeface="Arial" panose="020B0604020202020204" pitchFamily="34" charset="0"/>
                <a:cs typeface="Arial" panose="020B0604020202020204" pitchFamily="34" charset="0"/>
              </a:rPr>
              <a:t>About 10 – 12 AR cells are specified in a column within each lobe:  some pre-AR are being born as older pre-AR enlarge to AR over a 24 hour period and neighbor cells divide periclinally.</a:t>
            </a:r>
          </a:p>
        </p:txBody>
      </p:sp>
      <p:pic>
        <p:nvPicPr>
          <p:cNvPr id="23555" name="Picture 2" descr="C:\Users\Virginia\Desktop\Tim K manuscripts\Dev 2011 Reproductive cell fate specification\fig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346960"/>
            <a:ext cx="9112250" cy="4343400"/>
          </a:xfrm>
          <a:noFill/>
        </p:spPr>
      </p:pic>
      <p:sp>
        <p:nvSpPr>
          <p:cNvPr id="3" name="TextBox 2"/>
          <p:cNvSpPr txBox="1"/>
          <p:nvPr/>
        </p:nvSpPr>
        <p:spPr>
          <a:xfrm>
            <a:off x="1463040" y="3377901"/>
            <a:ext cx="751840" cy="369332"/>
          </a:xfrm>
          <a:prstGeom prst="rect">
            <a:avLst/>
          </a:prstGeom>
          <a:solidFill>
            <a:schemeClr val="accent4">
              <a:lumMod val="60000"/>
              <a:lumOff val="40000"/>
            </a:schemeClr>
          </a:solidFill>
          <a:ln>
            <a:solidFill>
              <a:schemeClr val="accent1"/>
            </a:solidFill>
          </a:ln>
        </p:spPr>
        <p:txBody>
          <a:bodyPr wrap="square" rtlCol="0">
            <a:spAutoFit/>
          </a:bodyPr>
          <a:lstStyle/>
          <a:p>
            <a:r>
              <a:rPr lang="en-US" dirty="0"/>
              <a:t>Pre vt</a:t>
            </a:r>
          </a:p>
        </p:txBody>
      </p:sp>
      <p:sp>
        <p:nvSpPr>
          <p:cNvPr id="5" name="TextBox 4"/>
          <p:cNvSpPr txBox="1"/>
          <p:nvPr/>
        </p:nvSpPr>
        <p:spPr>
          <a:xfrm>
            <a:off x="5363845" y="3377901"/>
            <a:ext cx="751840" cy="369332"/>
          </a:xfrm>
          <a:prstGeom prst="rect">
            <a:avLst/>
          </a:prstGeom>
          <a:solidFill>
            <a:schemeClr val="accent4">
              <a:lumMod val="60000"/>
              <a:lumOff val="40000"/>
            </a:schemeClr>
          </a:solidFill>
          <a:ln>
            <a:solidFill>
              <a:schemeClr val="accent1"/>
            </a:solidFill>
          </a:ln>
        </p:spPr>
        <p:txBody>
          <a:bodyPr wrap="square" rtlCol="0">
            <a:spAutoFit/>
          </a:bodyPr>
          <a:lstStyle/>
          <a:p>
            <a:r>
              <a:rPr lang="en-US" dirty="0"/>
              <a:t>Pre vt</a:t>
            </a:r>
          </a:p>
        </p:txBody>
      </p:sp>
      <p:sp>
        <p:nvSpPr>
          <p:cNvPr id="4" name="TextBox 3"/>
          <p:cNvSpPr txBox="1"/>
          <p:nvPr/>
        </p:nvSpPr>
        <p:spPr>
          <a:xfrm>
            <a:off x="9264650" y="5648325"/>
            <a:ext cx="2798397" cy="646331"/>
          </a:xfrm>
          <a:prstGeom prst="rect">
            <a:avLst/>
          </a:prstGeom>
          <a:solidFill>
            <a:schemeClr val="tx2">
              <a:lumMod val="20000"/>
              <a:lumOff val="80000"/>
            </a:schemeClr>
          </a:solidFill>
        </p:spPr>
        <p:txBody>
          <a:bodyPr wrap="square" rtlCol="0">
            <a:spAutoFit/>
          </a:bodyPr>
          <a:lstStyle/>
          <a:p>
            <a:r>
              <a:rPr lang="en-US" dirty="0">
                <a:latin typeface="Arial" panose="020B0604020202020204" pitchFamily="34" charset="0"/>
                <a:cs typeface="Arial" panose="020B0604020202020204" pitchFamily="34" charset="0"/>
              </a:rPr>
              <a:t>Kelliher &amp; Walbot. 2011 Developmental Biology</a:t>
            </a:r>
          </a:p>
        </p:txBody>
      </p:sp>
    </p:spTree>
    <p:extLst>
      <p:ext uri="{BB962C8B-B14F-4D97-AF65-F5344CB8AC3E}">
        <p14:creationId xmlns:p14="http://schemas.microsoft.com/office/powerpoint/2010/main" val="2725490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S2.pdf"/>
          <p:cNvPicPr>
            <a:picLocks noChangeAspect="1"/>
          </p:cNvPicPr>
          <p:nvPr/>
        </p:nvPicPr>
        <p:blipFill>
          <a:blip r:embed="rId2" cstate="print"/>
          <a:stretch>
            <a:fillRect/>
          </a:stretch>
        </p:blipFill>
        <p:spPr>
          <a:xfrm>
            <a:off x="3535256" y="2434361"/>
            <a:ext cx="7815304" cy="4387968"/>
          </a:xfrm>
          <a:prstGeom prst="rect">
            <a:avLst/>
          </a:prstGeom>
        </p:spPr>
      </p:pic>
      <p:sp>
        <p:nvSpPr>
          <p:cNvPr id="3" name="TextBox 2"/>
          <p:cNvSpPr txBox="1"/>
          <p:nvPr/>
        </p:nvSpPr>
        <p:spPr>
          <a:xfrm>
            <a:off x="421288" y="220560"/>
            <a:ext cx="11671652" cy="2985433"/>
          </a:xfrm>
          <a:prstGeom prst="rect">
            <a:avLst/>
          </a:prstGeom>
          <a:noFill/>
        </p:spPr>
        <p:txBody>
          <a:bodyPr wrap="square" rtlCol="0">
            <a:spAutoFit/>
          </a:bodyPr>
          <a:lstStyle/>
          <a:p>
            <a:r>
              <a:rPr lang="en-US" sz="3600" dirty="0">
                <a:solidFill>
                  <a:srgbClr val="0000FF"/>
                </a:solidFill>
                <a:latin typeface="Arial" pitchFamily="34" charset="0"/>
                <a:cs typeface="Arial" pitchFamily="34" charset="0"/>
              </a:rPr>
              <a:t>Archesporial column of ~10 - 12 cells is generated  </a:t>
            </a:r>
            <a:r>
              <a:rPr lang="en-US" sz="3600" dirty="0">
                <a:latin typeface="Arial" pitchFamily="34" charset="0"/>
                <a:cs typeface="Arial" pitchFamily="34" charset="0"/>
              </a:rPr>
              <a:t> </a:t>
            </a:r>
          </a:p>
          <a:p>
            <a:r>
              <a:rPr lang="en-US" sz="3600" dirty="0">
                <a:latin typeface="Arial" pitchFamily="34" charset="0"/>
                <a:cs typeface="Arial" pitchFamily="34" charset="0"/>
              </a:rPr>
              <a:t>MSCA1, a glutaredoxin, is required </a:t>
            </a:r>
          </a:p>
          <a:p>
            <a:r>
              <a:rPr lang="en-US" sz="3600" dirty="0">
                <a:latin typeface="Arial" pitchFamily="34" charset="0"/>
                <a:cs typeface="Arial" pitchFamily="34" charset="0"/>
              </a:rPr>
              <a:t>Enlargement after specification  </a:t>
            </a:r>
          </a:p>
          <a:p>
            <a:r>
              <a:rPr lang="en-US" sz="3600" dirty="0">
                <a:solidFill>
                  <a:srgbClr val="FF0000"/>
                </a:solidFill>
                <a:latin typeface="Arial" pitchFamily="34" charset="0"/>
                <a:cs typeface="Arial" pitchFamily="34" charset="0"/>
              </a:rPr>
              <a:t>AR secrete MAC1 =&gt; periclinal division in L2-d   </a:t>
            </a:r>
          </a:p>
          <a:p>
            <a:pPr marL="342900" indent="-342900">
              <a:buFont typeface="Wingdings" panose="05000000000000000000" pitchFamily="2" charset="2"/>
              <a:buChar char="§"/>
            </a:pPr>
            <a:endParaRPr lang="en-US" sz="2200" dirty="0">
              <a:solidFill>
                <a:srgbClr val="FF0000"/>
              </a:solidFill>
              <a:latin typeface="Arial" pitchFamily="34" charset="0"/>
              <a:cs typeface="Arial" pitchFamily="34" charset="0"/>
            </a:endParaRPr>
          </a:p>
          <a:p>
            <a:endParaRPr lang="en-US" sz="2200" dirty="0">
              <a:solidFill>
                <a:srgbClr val="FF0000"/>
              </a:solidFill>
              <a:latin typeface="Arial" pitchFamily="34" charset="0"/>
              <a:cs typeface="Arial" pitchFamily="34" charset="0"/>
            </a:endParaRPr>
          </a:p>
        </p:txBody>
      </p:sp>
      <p:sp>
        <p:nvSpPr>
          <p:cNvPr id="6" name="Isosceles Triangle 5"/>
          <p:cNvSpPr/>
          <p:nvPr/>
        </p:nvSpPr>
        <p:spPr>
          <a:xfrm>
            <a:off x="9167447" y="4216179"/>
            <a:ext cx="181707" cy="293077"/>
          </a:xfrm>
          <a:prstGeom prst="triangle">
            <a:avLst/>
          </a:prstGeom>
          <a:solidFill>
            <a:srgbClr val="3399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p:nvSpPr>
        <p:spPr>
          <a:xfrm>
            <a:off x="9258301" y="4769228"/>
            <a:ext cx="181707" cy="293077"/>
          </a:xfrm>
          <a:prstGeom prst="triangle">
            <a:avLst/>
          </a:prstGeom>
          <a:solidFill>
            <a:srgbClr val="3399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Isosceles Triangle 7"/>
          <p:cNvSpPr/>
          <p:nvPr/>
        </p:nvSpPr>
        <p:spPr>
          <a:xfrm>
            <a:off x="7261201" y="5239144"/>
            <a:ext cx="181707" cy="293077"/>
          </a:xfrm>
          <a:prstGeom prst="triangle">
            <a:avLst/>
          </a:prstGeom>
          <a:solidFill>
            <a:srgbClr val="3399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Isosceles Triangle 8"/>
          <p:cNvSpPr/>
          <p:nvPr/>
        </p:nvSpPr>
        <p:spPr>
          <a:xfrm>
            <a:off x="9378461" y="5385682"/>
            <a:ext cx="181707" cy="293077"/>
          </a:xfrm>
          <a:prstGeom prst="triangle">
            <a:avLst/>
          </a:prstGeom>
          <a:solidFill>
            <a:srgbClr val="3399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7094" y="6382408"/>
            <a:ext cx="3562350" cy="369332"/>
          </a:xfrm>
          <a:prstGeom prst="rect">
            <a:avLst/>
          </a:prstGeom>
          <a:solidFill>
            <a:schemeClr val="bg1"/>
          </a:solidFill>
          <a:ln>
            <a:solidFill>
              <a:srgbClr val="FF0000"/>
            </a:solidFill>
          </a:ln>
        </p:spPr>
        <p:txBody>
          <a:bodyPr wrap="square" rtlCol="0">
            <a:spAutoFit/>
          </a:bodyPr>
          <a:lstStyle/>
          <a:p>
            <a:r>
              <a:rPr lang="en-US" dirty="0"/>
              <a:t>Kelliher &amp; Walbot Dev. Biol. 2011</a:t>
            </a:r>
          </a:p>
        </p:txBody>
      </p:sp>
      <p:pic>
        <p:nvPicPr>
          <p:cNvPr id="11" name="Picture 10">
            <a:extLst>
              <a:ext uri="{FF2B5EF4-FFF2-40B4-BE49-F238E27FC236}">
                <a16:creationId xmlns:a16="http://schemas.microsoft.com/office/drawing/2014/main" id="{9EE51894-BECD-C903-F54D-210B8540D5C8}"/>
              </a:ext>
            </a:extLst>
          </p:cNvPr>
          <p:cNvPicPr>
            <a:picLocks noChangeAspect="1"/>
          </p:cNvPicPr>
          <p:nvPr/>
        </p:nvPicPr>
        <p:blipFill>
          <a:blip r:embed="rId3"/>
          <a:stretch>
            <a:fillRect/>
          </a:stretch>
        </p:blipFill>
        <p:spPr>
          <a:xfrm>
            <a:off x="575142" y="2603629"/>
            <a:ext cx="2778407" cy="2928591"/>
          </a:xfrm>
          <a:prstGeom prst="rect">
            <a:avLst/>
          </a:prstGeom>
        </p:spPr>
      </p:pic>
    </p:spTree>
    <p:extLst>
      <p:ext uri="{BB962C8B-B14F-4D97-AF65-F5344CB8AC3E}">
        <p14:creationId xmlns:p14="http://schemas.microsoft.com/office/powerpoint/2010/main" val="148795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AutoShape 4"/>
          <p:cNvSpPr>
            <a:spLocks noChangeArrowheads="1"/>
          </p:cNvSpPr>
          <p:nvPr/>
        </p:nvSpPr>
        <p:spPr bwMode="auto">
          <a:xfrm>
            <a:off x="2743200" y="3505200"/>
            <a:ext cx="304800" cy="228600"/>
          </a:xfrm>
          <a:prstGeom prst="roundRect">
            <a:avLst>
              <a:gd name="adj" fmla="val 16667"/>
            </a:avLst>
          </a:prstGeom>
          <a:solidFill>
            <a:srgbClr val="FFCC99"/>
          </a:solidFill>
          <a:ln w="38100">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055" name="Rectangle 7"/>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056" name="Rectangle 8"/>
          <p:cNvSpPr>
            <a:spLocks noChangeArrowheads="1"/>
          </p:cNvSpPr>
          <p:nvPr/>
        </p:nvSpPr>
        <p:spPr bwMode="auto">
          <a:xfrm>
            <a:off x="1524001" y="12155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057" name="Rectangle 9"/>
          <p:cNvSpPr>
            <a:spLocks noChangeArrowheads="1"/>
          </p:cNvSpPr>
          <p:nvPr/>
        </p:nvSpPr>
        <p:spPr bwMode="auto">
          <a:xfrm>
            <a:off x="3200401" y="3343616"/>
            <a:ext cx="761999"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a:latin typeface="Arial" pitchFamily="34" charset="0"/>
                <a:ea typeface="Calibri" pitchFamily="34" charset="0"/>
                <a:cs typeface="Arial" pitchFamily="34" charset="0"/>
              </a:rPr>
              <a:t>L1-d</a:t>
            </a:r>
          </a:p>
          <a:p>
            <a:pPr fontAlgn="base">
              <a:spcBef>
                <a:spcPct val="0"/>
              </a:spcBef>
              <a:spcAft>
                <a:spcPct val="0"/>
              </a:spcAft>
            </a:pPr>
            <a:endParaRPr lang="en-US" dirty="0">
              <a:latin typeface="Arial" pitchFamily="34" charset="0"/>
              <a:ea typeface="Calibri" pitchFamily="34" charset="0"/>
              <a:cs typeface="Arial" pitchFamily="34" charset="0"/>
            </a:endParaRPr>
          </a:p>
          <a:p>
            <a:pPr fontAlgn="base">
              <a:spcBef>
                <a:spcPct val="0"/>
              </a:spcBef>
              <a:spcAft>
                <a:spcPct val="0"/>
              </a:spcAft>
            </a:pPr>
            <a:r>
              <a:rPr lang="en-US" dirty="0">
                <a:latin typeface="Arial" pitchFamily="34" charset="0"/>
                <a:ea typeface="Calibri" pitchFamily="34" charset="0"/>
                <a:cs typeface="Arial" pitchFamily="34" charset="0"/>
              </a:rPr>
              <a:t>L2-d</a:t>
            </a:r>
            <a:r>
              <a:rPr lang="en-US" sz="1200" dirty="0">
                <a:latin typeface="Arial" pitchFamily="34" charset="0"/>
                <a:ea typeface="Calibri" pitchFamily="34" charset="0"/>
                <a:cs typeface="Arial" pitchFamily="34" charset="0"/>
              </a:rPr>
              <a:t>	</a:t>
            </a:r>
            <a:endParaRPr lang="en-US" dirty="0">
              <a:latin typeface="Arial" pitchFamily="34" charset="0"/>
              <a:cs typeface="Arial" pitchFamily="34" charset="0"/>
            </a:endParaRPr>
          </a:p>
        </p:txBody>
      </p:sp>
      <p:sp>
        <p:nvSpPr>
          <p:cNvPr id="2058" name="Rectangle 10"/>
          <p:cNvSpPr>
            <a:spLocks noChangeArrowheads="1"/>
          </p:cNvSpPr>
          <p:nvPr/>
        </p:nvSpPr>
        <p:spPr bwMode="auto">
          <a:xfrm>
            <a:off x="1524001" y="14441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2" name="Group 23"/>
          <p:cNvGrpSpPr/>
          <p:nvPr/>
        </p:nvGrpSpPr>
        <p:grpSpPr>
          <a:xfrm>
            <a:off x="5105401" y="3522254"/>
            <a:ext cx="2126673" cy="1808391"/>
            <a:chOff x="3581400" y="3522253"/>
            <a:chExt cx="2126673" cy="1808391"/>
          </a:xfrm>
        </p:grpSpPr>
        <p:sp>
          <p:nvSpPr>
            <p:cNvPr id="2053" name="AutoShape 5"/>
            <p:cNvSpPr>
              <a:spLocks noChangeArrowheads="1"/>
            </p:cNvSpPr>
            <p:nvPr/>
          </p:nvSpPr>
          <p:spPr bwMode="auto">
            <a:xfrm>
              <a:off x="3581400" y="3522253"/>
              <a:ext cx="304800" cy="276079"/>
            </a:xfrm>
            <a:prstGeom prst="roundRect">
              <a:avLst>
                <a:gd name="adj" fmla="val 16667"/>
              </a:avLst>
            </a:prstGeom>
            <a:solidFill>
              <a:srgbClr val="FF7DFF"/>
            </a:solidFill>
            <a:ln w="38100">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051" name="AutoShape 3"/>
            <p:cNvSpPr>
              <a:spLocks noChangeArrowheads="1"/>
            </p:cNvSpPr>
            <p:nvPr/>
          </p:nvSpPr>
          <p:spPr bwMode="auto">
            <a:xfrm>
              <a:off x="5403273" y="5119097"/>
              <a:ext cx="304800" cy="211547"/>
            </a:xfrm>
            <a:prstGeom prst="roundRect">
              <a:avLst>
                <a:gd name="adj" fmla="val 16667"/>
              </a:avLst>
            </a:prstGeom>
            <a:solidFill>
              <a:srgbClr val="97FFC6"/>
            </a:solidFill>
            <a:ln w="38100">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050" name="AutoShape 2"/>
            <p:cNvSpPr>
              <a:spLocks noChangeArrowheads="1"/>
            </p:cNvSpPr>
            <p:nvPr/>
          </p:nvSpPr>
          <p:spPr bwMode="auto">
            <a:xfrm>
              <a:off x="5403273" y="4789239"/>
              <a:ext cx="304800" cy="211547"/>
            </a:xfrm>
            <a:prstGeom prst="roundRect">
              <a:avLst>
                <a:gd name="adj" fmla="val 16667"/>
              </a:avLst>
            </a:prstGeom>
            <a:solidFill>
              <a:srgbClr val="FFFF9B"/>
            </a:solidFill>
            <a:ln w="38100">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grpSp>
      <p:sp>
        <p:nvSpPr>
          <p:cNvPr id="14" name="TextBox 13"/>
          <p:cNvSpPr txBox="1"/>
          <p:nvPr/>
        </p:nvSpPr>
        <p:spPr>
          <a:xfrm>
            <a:off x="921323" y="2362200"/>
            <a:ext cx="2736277" cy="739754"/>
          </a:xfrm>
          <a:prstGeom prst="rect">
            <a:avLst/>
          </a:prstGeom>
          <a:solidFill>
            <a:schemeClr val="accent5">
              <a:lumMod val="20000"/>
              <a:lumOff val="80000"/>
            </a:schemeClr>
          </a:solidFill>
          <a:effectLst>
            <a:glow rad="139700">
              <a:schemeClr val="accent6">
                <a:satMod val="175000"/>
                <a:alpha val="40000"/>
              </a:schemeClr>
            </a:glow>
          </a:effectLst>
        </p:spPr>
        <p:txBody>
          <a:bodyPr wrap="square" rtlCol="0">
            <a:spAutoFit/>
          </a:bodyPr>
          <a:lstStyle/>
          <a:p>
            <a:pPr algn="ctr">
              <a:lnSpc>
                <a:spcPct val="150000"/>
              </a:lnSpc>
            </a:pPr>
            <a:r>
              <a:rPr lang="en-US" sz="2400" dirty="0">
                <a:latin typeface="Arial" pitchFamily="34" charset="0"/>
                <a:cs typeface="Arial" pitchFamily="34" charset="0"/>
              </a:rPr>
              <a:t> </a:t>
            </a:r>
            <a:r>
              <a:rPr lang="en-US" sz="3200" dirty="0">
                <a:latin typeface="Arial" pitchFamily="34" charset="0"/>
                <a:cs typeface="Arial" pitchFamily="34" charset="0"/>
              </a:rPr>
              <a:t>L1-d  L2-d</a:t>
            </a:r>
            <a:endParaRPr lang="en-US" sz="3200" u="sng" dirty="0">
              <a:solidFill>
                <a:schemeClr val="bg1">
                  <a:lumMod val="65000"/>
                </a:schemeClr>
              </a:solidFill>
              <a:latin typeface="Arial" pitchFamily="34" charset="0"/>
              <a:cs typeface="Arial" pitchFamily="34" charset="0"/>
            </a:endParaRPr>
          </a:p>
        </p:txBody>
      </p:sp>
      <p:sp>
        <p:nvSpPr>
          <p:cNvPr id="16" name="AutoShape 4"/>
          <p:cNvSpPr>
            <a:spLocks noChangeArrowheads="1"/>
          </p:cNvSpPr>
          <p:nvPr/>
        </p:nvSpPr>
        <p:spPr bwMode="auto">
          <a:xfrm>
            <a:off x="6927277" y="4337312"/>
            <a:ext cx="304800" cy="228600"/>
          </a:xfrm>
          <a:prstGeom prst="roundRect">
            <a:avLst>
              <a:gd name="adj" fmla="val 16667"/>
            </a:avLst>
          </a:prstGeom>
          <a:solidFill>
            <a:srgbClr val="F2875C"/>
          </a:solidFill>
          <a:ln w="38100">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729" r="86339"/>
          <a:stretch/>
        </p:blipFill>
        <p:spPr>
          <a:xfrm>
            <a:off x="3886200" y="2087195"/>
            <a:ext cx="3820406" cy="121625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073398"/>
            <a:ext cx="9144000" cy="704570"/>
          </a:xfrm>
          <a:prstGeom prst="rect">
            <a:avLst/>
          </a:prstGeom>
        </p:spPr>
      </p:pic>
      <p:sp>
        <p:nvSpPr>
          <p:cNvPr id="18" name="AutoShape 5"/>
          <p:cNvSpPr>
            <a:spLocks noChangeArrowheads="1"/>
          </p:cNvSpPr>
          <p:nvPr/>
        </p:nvSpPr>
        <p:spPr bwMode="auto">
          <a:xfrm>
            <a:off x="2743201" y="3962400"/>
            <a:ext cx="298027" cy="228600"/>
          </a:xfrm>
          <a:prstGeom prst="roundRect">
            <a:avLst>
              <a:gd name="adj" fmla="val 16667"/>
            </a:avLst>
          </a:prstGeom>
          <a:solidFill>
            <a:schemeClr val="bg2">
              <a:lumMod val="75000"/>
            </a:schemeClr>
          </a:solidFill>
          <a:ln w="38100">
            <a:noFill/>
            <a:round/>
            <a:headEnd/>
            <a:tailEnd/>
          </a:ln>
          <a:effectLst/>
        </p:spPr>
        <p:txBody>
          <a:bodyPr vert="horz" wrap="square" lIns="91440" tIns="45720" rIns="91440" bIns="45720" numCol="1" anchor="t" anchorCtr="0" compatLnSpc="1">
            <a:prstTxWarp prst="textNoShape">
              <a:avLst/>
            </a:prstTxWarp>
          </a:bodyPr>
          <a:lstStyle/>
          <a:p>
            <a:endParaRPr lang="en-US" sz="1600" dirty="0"/>
          </a:p>
        </p:txBody>
      </p:sp>
      <p:sp>
        <p:nvSpPr>
          <p:cNvPr id="17" name="TextBox 16"/>
          <p:cNvSpPr txBox="1"/>
          <p:nvPr/>
        </p:nvSpPr>
        <p:spPr>
          <a:xfrm>
            <a:off x="1708732" y="218848"/>
            <a:ext cx="9102143" cy="1569660"/>
          </a:xfrm>
          <a:prstGeom prst="rect">
            <a:avLst/>
          </a:prstGeom>
          <a:solidFill>
            <a:schemeClr val="accent5">
              <a:lumMod val="20000"/>
              <a:lumOff val="80000"/>
            </a:schemeClr>
          </a:solidFill>
          <a:effectLst>
            <a:glow rad="228600">
              <a:schemeClr val="accent5">
                <a:satMod val="175000"/>
                <a:alpha val="40000"/>
              </a:schemeClr>
            </a:glow>
          </a:effectLst>
        </p:spPr>
        <p:txBody>
          <a:bodyPr wrap="square" rtlCol="0">
            <a:spAutoFit/>
          </a:bodyPr>
          <a:lstStyle/>
          <a:p>
            <a:pPr algn="ctr"/>
            <a:r>
              <a:rPr lang="en-US" sz="2400" dirty="0">
                <a:latin typeface="Arial" pitchFamily="34" charset="0"/>
                <a:cs typeface="Arial" pitchFamily="34" charset="0"/>
              </a:rPr>
              <a:t> </a:t>
            </a:r>
            <a:r>
              <a:rPr lang="en-US" sz="3200" dirty="0">
                <a:latin typeface="Arial" pitchFamily="34" charset="0"/>
                <a:cs typeface="Arial" pitchFamily="34" charset="0"/>
              </a:rPr>
              <a:t>MSCA1 dependent step =&gt; </a:t>
            </a:r>
          </a:p>
          <a:p>
            <a:pPr algn="ctr"/>
            <a:r>
              <a:rPr lang="en-US" sz="3200" dirty="0">
                <a:latin typeface="Arial" pitchFamily="34" charset="0"/>
                <a:cs typeface="Arial" pitchFamily="34" charset="0"/>
              </a:rPr>
              <a:t>AR secrete MAC1 =&gt; neighbor L2-d acquire somatic fate as </a:t>
            </a:r>
            <a:r>
              <a:rPr lang="en-US" sz="3200" dirty="0">
                <a:solidFill>
                  <a:srgbClr val="FF0000"/>
                </a:solidFill>
                <a:latin typeface="Arial" pitchFamily="34" charset="0"/>
                <a:cs typeface="Arial" pitchFamily="34" charset="0"/>
              </a:rPr>
              <a:t>PPC stem cells</a:t>
            </a:r>
            <a:endParaRPr lang="en-US" sz="3200" u="sng" dirty="0">
              <a:solidFill>
                <a:srgbClr val="FF0000"/>
              </a:solidFill>
              <a:latin typeface="Arial" pitchFamily="34" charset="0"/>
              <a:cs typeface="Arial" pitchFamily="34" charset="0"/>
            </a:endParaRPr>
          </a:p>
        </p:txBody>
      </p:sp>
      <p:sp>
        <p:nvSpPr>
          <p:cNvPr id="19" name="TextBox 18"/>
          <p:cNvSpPr txBox="1"/>
          <p:nvPr/>
        </p:nvSpPr>
        <p:spPr>
          <a:xfrm>
            <a:off x="7521075" y="1906819"/>
            <a:ext cx="4289925" cy="1569660"/>
          </a:xfrm>
          <a:prstGeom prst="rect">
            <a:avLst/>
          </a:prstGeom>
          <a:solidFill>
            <a:schemeClr val="accent5">
              <a:lumMod val="20000"/>
              <a:lumOff val="80000"/>
            </a:schemeClr>
          </a:solidFill>
          <a:effectLst>
            <a:glow rad="228600">
              <a:schemeClr val="accent3">
                <a:satMod val="175000"/>
                <a:alpha val="40000"/>
              </a:schemeClr>
            </a:glow>
          </a:effectLst>
        </p:spPr>
        <p:txBody>
          <a:bodyPr wrap="square" rtlCol="0">
            <a:spAutoFit/>
          </a:bodyPr>
          <a:lstStyle/>
          <a:p>
            <a:pPr algn="ctr"/>
            <a:r>
              <a:rPr lang="en-US" sz="3200" dirty="0">
                <a:latin typeface="Arial" pitchFamily="34" charset="0"/>
                <a:cs typeface="Arial" pitchFamily="34" charset="0"/>
              </a:rPr>
              <a:t>PPC =&gt; SPL and EN  </a:t>
            </a:r>
            <a:r>
              <a:rPr lang="en-US" sz="3200" dirty="0">
                <a:solidFill>
                  <a:srgbClr val="FF0000"/>
                </a:solidFill>
                <a:latin typeface="Arial" pitchFamily="34" charset="0"/>
                <a:cs typeface="Arial" pitchFamily="34" charset="0"/>
              </a:rPr>
              <a:t>SPL</a:t>
            </a:r>
            <a:r>
              <a:rPr lang="en-US" sz="3200" dirty="0">
                <a:latin typeface="Arial" pitchFamily="34" charset="0"/>
                <a:cs typeface="Arial" pitchFamily="34" charset="0"/>
              </a:rPr>
              <a:t> =&gt; Middle Layer </a:t>
            </a:r>
          </a:p>
          <a:p>
            <a:pPr algn="ctr"/>
            <a:r>
              <a:rPr lang="en-US" sz="3200" dirty="0">
                <a:latin typeface="Arial" pitchFamily="34" charset="0"/>
                <a:cs typeface="Arial" pitchFamily="34" charset="0"/>
              </a:rPr>
              <a:t>         &amp; Tapetum </a:t>
            </a:r>
            <a:endParaRPr lang="en-US" sz="3200" u="sng" dirty="0">
              <a:solidFill>
                <a:schemeClr val="bg1">
                  <a:lumMod val="65000"/>
                </a:schemeClr>
              </a:solidFill>
              <a:latin typeface="Arial" pitchFamily="34" charset="0"/>
              <a:cs typeface="Arial" pitchFamily="34" charset="0"/>
            </a:endParaRPr>
          </a:p>
        </p:txBody>
      </p:sp>
      <p:sp>
        <p:nvSpPr>
          <p:cNvPr id="20" name="AutoShape 4"/>
          <p:cNvSpPr>
            <a:spLocks noChangeArrowheads="1"/>
          </p:cNvSpPr>
          <p:nvPr/>
        </p:nvSpPr>
        <p:spPr bwMode="auto">
          <a:xfrm>
            <a:off x="5105400" y="3886200"/>
            <a:ext cx="304800" cy="228600"/>
          </a:xfrm>
          <a:prstGeom prst="roundRect">
            <a:avLst>
              <a:gd name="adj" fmla="val 16667"/>
            </a:avLst>
          </a:prstGeom>
          <a:solidFill>
            <a:srgbClr val="93FFFF"/>
          </a:solidFill>
          <a:ln w="38100">
            <a:noFill/>
            <a:round/>
            <a:headEnd/>
            <a:tailEnd/>
          </a:ln>
          <a:effectLst/>
        </p:spPr>
        <p:txBody>
          <a:bodyPr vert="horz" wrap="square" lIns="91440" tIns="45720" rIns="91440" bIns="45720" numCol="1" anchor="t" anchorCtr="0" compatLnSpc="1">
            <a:prstTxWarp prst="textNoShape">
              <a:avLst/>
            </a:prstTxWarp>
          </a:bodyPr>
          <a:lstStyle/>
          <a:p>
            <a:endParaRPr lang="en-US" dirty="0"/>
          </a:p>
        </p:txBody>
      </p:sp>
      <p:sp>
        <p:nvSpPr>
          <p:cNvPr id="21" name="TextBox 20"/>
          <p:cNvSpPr txBox="1"/>
          <p:nvPr/>
        </p:nvSpPr>
        <p:spPr>
          <a:xfrm>
            <a:off x="5562600" y="3810000"/>
            <a:ext cx="762000" cy="369332"/>
          </a:xfrm>
          <a:prstGeom prst="rect">
            <a:avLst/>
          </a:prstGeom>
          <a:noFill/>
        </p:spPr>
        <p:txBody>
          <a:bodyPr wrap="square" rtlCol="0">
            <a:spAutoFit/>
          </a:bodyPr>
          <a:lstStyle/>
          <a:p>
            <a:r>
              <a:rPr lang="en-US" dirty="0">
                <a:latin typeface="Arial" pitchFamily="34" charset="0"/>
                <a:ea typeface="Calibri" pitchFamily="34" charset="0"/>
                <a:cs typeface="Arial" pitchFamily="34" charset="0"/>
              </a:rPr>
              <a:t>PPC</a:t>
            </a:r>
          </a:p>
        </p:txBody>
      </p:sp>
      <p:sp>
        <p:nvSpPr>
          <p:cNvPr id="22" name="TextBox 21"/>
          <p:cNvSpPr txBox="1"/>
          <p:nvPr/>
        </p:nvSpPr>
        <p:spPr>
          <a:xfrm>
            <a:off x="5486400" y="3429000"/>
            <a:ext cx="2667000" cy="369332"/>
          </a:xfrm>
          <a:prstGeom prst="rect">
            <a:avLst/>
          </a:prstGeom>
          <a:noFill/>
        </p:spPr>
        <p:txBody>
          <a:bodyPr wrap="square" rtlCol="0">
            <a:spAutoFit/>
          </a:bodyPr>
          <a:lstStyle/>
          <a:p>
            <a:pPr lvl="0" fontAlgn="base">
              <a:spcBef>
                <a:spcPct val="0"/>
              </a:spcBef>
              <a:spcAft>
                <a:spcPct val="0"/>
              </a:spcAft>
            </a:pPr>
            <a:r>
              <a:rPr lang="en-US" dirty="0">
                <a:latin typeface="Arial" pitchFamily="34" charset="0"/>
                <a:ea typeface="Calibri" pitchFamily="34" charset="0"/>
                <a:cs typeface="Arial" pitchFamily="34" charset="0"/>
              </a:rPr>
              <a:t>Archesporial specified</a:t>
            </a:r>
          </a:p>
        </p:txBody>
      </p:sp>
      <p:sp>
        <p:nvSpPr>
          <p:cNvPr id="23" name="TextBox 22"/>
          <p:cNvSpPr txBox="1"/>
          <p:nvPr/>
        </p:nvSpPr>
        <p:spPr>
          <a:xfrm>
            <a:off x="7333673" y="4179332"/>
            <a:ext cx="2586182" cy="1287532"/>
          </a:xfrm>
          <a:prstGeom prst="rect">
            <a:avLst/>
          </a:prstGeom>
          <a:noFill/>
        </p:spPr>
        <p:txBody>
          <a:bodyPr wrap="square" rtlCol="0">
            <a:spAutoFit/>
          </a:bodyPr>
          <a:lstStyle/>
          <a:p>
            <a:pPr>
              <a:lnSpc>
                <a:spcPct val="150000"/>
              </a:lnSpc>
            </a:pPr>
            <a:r>
              <a:rPr lang="en-US" dirty="0">
                <a:latin typeface="Arial" pitchFamily="34" charset="0"/>
                <a:cs typeface="Arial" pitchFamily="34" charset="0"/>
              </a:rPr>
              <a:t>Epidermis specified</a:t>
            </a:r>
          </a:p>
          <a:p>
            <a:pPr>
              <a:lnSpc>
                <a:spcPct val="150000"/>
              </a:lnSpc>
            </a:pPr>
            <a:r>
              <a:rPr lang="en-US" dirty="0">
                <a:latin typeface="Arial" pitchFamily="34" charset="0"/>
                <a:cs typeface="Arial" pitchFamily="34" charset="0"/>
              </a:rPr>
              <a:t>SPL specified</a:t>
            </a:r>
          </a:p>
          <a:p>
            <a:pPr>
              <a:lnSpc>
                <a:spcPct val="150000"/>
              </a:lnSpc>
            </a:pPr>
            <a:r>
              <a:rPr lang="en-US" dirty="0">
                <a:latin typeface="Arial" pitchFamily="34" charset="0"/>
                <a:cs typeface="Arial" pitchFamily="34" charset="0"/>
              </a:rPr>
              <a:t>Endothecium specified</a:t>
            </a:r>
          </a:p>
        </p:txBody>
      </p:sp>
      <p:sp>
        <p:nvSpPr>
          <p:cNvPr id="5" name="Rectangle 4">
            <a:extLst>
              <a:ext uri="{FF2B5EF4-FFF2-40B4-BE49-F238E27FC236}">
                <a16:creationId xmlns:a16="http://schemas.microsoft.com/office/drawing/2014/main" id="{D9CB83C5-0576-C06A-4A41-C90772C6DA6F}"/>
              </a:ext>
            </a:extLst>
          </p:cNvPr>
          <p:cNvSpPr/>
          <p:nvPr/>
        </p:nvSpPr>
        <p:spPr>
          <a:xfrm>
            <a:off x="1419225" y="5690191"/>
            <a:ext cx="10363200" cy="1123875"/>
          </a:xfrm>
          <a:prstGeom prst="rect">
            <a:avLst/>
          </a:prstGeom>
          <a:solidFill>
            <a:srgbClr val="E5FD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24D3A1F-046A-8B7A-2441-DE327EE2ABDD}"/>
              </a:ext>
            </a:extLst>
          </p:cNvPr>
          <p:cNvSpPr/>
          <p:nvPr/>
        </p:nvSpPr>
        <p:spPr>
          <a:xfrm>
            <a:off x="2507571" y="5711806"/>
            <a:ext cx="8980783" cy="600476"/>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Lineage Model is Dead – Dynamic Origin of Cell Types  </a:t>
            </a:r>
          </a:p>
        </p:txBody>
      </p:sp>
      <p:pic>
        <p:nvPicPr>
          <p:cNvPr id="10" name="Picture 9">
            <a:extLst>
              <a:ext uri="{FF2B5EF4-FFF2-40B4-BE49-F238E27FC236}">
                <a16:creationId xmlns:a16="http://schemas.microsoft.com/office/drawing/2014/main" id="{6112BDCF-4BB2-40FC-024A-D924A12F781F}"/>
              </a:ext>
            </a:extLst>
          </p:cNvPr>
          <p:cNvPicPr>
            <a:picLocks noChangeAspect="1"/>
          </p:cNvPicPr>
          <p:nvPr/>
        </p:nvPicPr>
        <p:blipFill>
          <a:blip r:embed="rId4"/>
          <a:stretch>
            <a:fillRect/>
          </a:stretch>
        </p:blipFill>
        <p:spPr>
          <a:xfrm>
            <a:off x="450908" y="4267523"/>
            <a:ext cx="1799129" cy="2126243"/>
          </a:xfrm>
          <a:prstGeom prst="rect">
            <a:avLst/>
          </a:prstGeom>
          <a:ln w="38100">
            <a:solidFill>
              <a:srgbClr val="00B050"/>
            </a:solidFill>
          </a:ln>
        </p:spPr>
      </p:pic>
    </p:spTree>
    <p:extLst>
      <p:ext uri="{BB962C8B-B14F-4D97-AF65-F5344CB8AC3E}">
        <p14:creationId xmlns:p14="http://schemas.microsoft.com/office/powerpoint/2010/main" val="7725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2074</TotalTime>
  <Words>2171</Words>
  <Application>Microsoft Macintosh PowerPoint</Application>
  <PresentationFormat>Widescreen</PresentationFormat>
  <Paragraphs>414</Paragraphs>
  <Slides>36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Arial Rounded MT Bold</vt:lpstr>
      <vt:lpstr>Calibri</vt:lpstr>
      <vt:lpstr>Helvetica</vt:lpstr>
      <vt:lpstr>Times New Roman</vt:lpstr>
      <vt:lpstr>Wingdings</vt:lpstr>
      <vt:lpstr>Office Theme</vt:lpstr>
      <vt:lpstr> </vt:lpstr>
      <vt:lpstr>Why study anthers?</vt:lpstr>
      <vt:lpstr>Why study anthers?</vt:lpstr>
      <vt:lpstr>Epidermis</vt:lpstr>
      <vt:lpstr>Building an anther:  rapid cell proliferation and fate setting.</vt:lpstr>
      <vt:lpstr>PowerPoint Presentation</vt:lpstr>
      <vt:lpstr> L2 remain similar until some L2 have only L2 neighbors (dot).  Then dependent on MSCA1 glutaredoxin, these cells enlarge as pre-Archesporial Cells (AR).    No physically asymmetric cell division makes a giant cell:  enlargement is after specification.  About 10 – 12 AR cells are specified in a column within each lobe:  some pre-AR are being born as older pre-AR enlarge to AR over a 24 hour period and neighbor cells divide periclinally.</vt:lpstr>
      <vt:lpstr>PowerPoint Presentation</vt:lpstr>
      <vt:lpstr>PowerPoint Presentation</vt:lpstr>
      <vt:lpstr>  Trojan horse proof                         Ustilago maydis secreting MAC1 cause mutant mac1       L2 cells to divide periclinally.    </vt:lpstr>
      <vt:lpstr>PowerPoint Presentation</vt:lpstr>
      <vt:lpstr>PowerPoint Presentation</vt:lpstr>
      <vt:lpstr>PowerPoint Presentation</vt:lpstr>
      <vt:lpstr>Reducing states rescue AR specification in msca1 mutants …confirming that redox controls AR fate.    Likely mechanism:  TGA transcription factors reduced and thereby activated and move to the nucleus.  </vt:lpstr>
      <vt:lpstr>New insights about anther cell fate specification</vt:lpstr>
      <vt:lpstr>OCL4 epidermal cells send a signal that suppresses extra subepidermal (EN) periclinal divisions, fixing PPC fate.   L2 cells in mac1 still respond to this negative signal as shown by double mutant analysis = separate signaling pathways.  </vt:lpstr>
      <vt:lpstr>PowerPoint Presentation</vt:lpstr>
      <vt:lpstr>PowerPoint Presentation</vt:lpstr>
      <vt:lpstr>PowerPoint Presentation</vt:lpstr>
      <vt:lpstr>PowerPoint Presentation</vt:lpstr>
      <vt:lpstr>PowerPoint Presentation</vt:lpstr>
      <vt:lpstr>PowerPoint Presentation</vt:lpstr>
      <vt:lpstr>When does gametophytic transcription start? Cross inbred A188 x B73 to get F1 hybrids for scRNA-seq.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Scorecard</vt:lpstr>
      <vt:lpstr>Thank you.  Questions?</vt:lpstr>
    </vt:vector>
  </TitlesOfParts>
  <Company>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Walbot</dc:creator>
  <cp:lastModifiedBy>Sheen, Jen</cp:lastModifiedBy>
  <cp:revision>97</cp:revision>
  <cp:lastPrinted>2023-03-13T22:18:03Z</cp:lastPrinted>
  <dcterms:created xsi:type="dcterms:W3CDTF">2020-12-03T17:50:54Z</dcterms:created>
  <dcterms:modified xsi:type="dcterms:W3CDTF">2023-10-16T23:20:19Z</dcterms:modified>
</cp:coreProperties>
</file>